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6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4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4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4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4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6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7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8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49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50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51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52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53.xml" ContentType="application/vnd.openxmlformats-officedocument.presentationml.notesSlide+xml"/>
  <Override PartName="/ppt/tags/tag136.xml" ContentType="application/vnd.openxmlformats-officedocument.presentationml.tags+xml"/>
  <Override PartName="/ppt/notesSlides/notesSlide54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55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57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58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59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60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61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62.xml" ContentType="application/vnd.openxmlformats-officedocument.presentationml.notesSlide+xml"/>
  <Override PartName="/ppt/tags/tag158.xml" ContentType="application/vnd.openxmlformats-officedocument.presentationml.tags+xml"/>
  <Override PartName="/ppt/notesSlides/notesSlide63.xml" ContentType="application/vnd.openxmlformats-officedocument.presentationml.notesSlide+xml"/>
  <Override PartName="/ppt/tags/tag159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66.xml" ContentType="application/vnd.openxmlformats-officedocument.presentationml.notesSlide+xml"/>
  <Override PartName="/ppt/tags/tag162.xml" ContentType="application/vnd.openxmlformats-officedocument.presentationml.tags+xml"/>
  <Override PartName="/ppt/notesSlides/notesSlide67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8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69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70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71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72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73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74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75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76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77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78.xml" ContentType="application/vnd.openxmlformats-officedocument.presentationml.notesSlide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7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80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8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8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83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84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5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86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7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88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90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91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92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93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94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95.xml" ContentType="application/vnd.openxmlformats-officedocument.presentationml.notesSlide+xml"/>
  <Override PartName="/ppt/tags/tag252.xml" ContentType="application/vnd.openxmlformats-officedocument.presentationml.tags+xml"/>
  <Override PartName="/ppt/notesSlides/notesSlide96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97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98.xml" ContentType="application/vnd.openxmlformats-officedocument.presentationml.notesSlide+xml"/>
  <Override PartName="/ppt/tags/tag257.xml" ContentType="application/vnd.openxmlformats-officedocument.presentationml.tags+xml"/>
  <Override PartName="/ppt/notesSlides/notesSlide99.xml" ContentType="application/vnd.openxmlformats-officedocument.presentationml.notesSlide+xml"/>
  <Override PartName="/ppt/tags/tag258.xml" ContentType="application/vnd.openxmlformats-officedocument.presentationml.tags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62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55" r:id="rId58"/>
    <p:sldId id="312" r:id="rId59"/>
    <p:sldId id="356" r:id="rId60"/>
    <p:sldId id="314" r:id="rId61"/>
    <p:sldId id="357" r:id="rId62"/>
    <p:sldId id="358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59" r:id="rId85"/>
    <p:sldId id="339" r:id="rId86"/>
    <p:sldId id="360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78046" autoAdjust="0"/>
  </p:normalViewPr>
  <p:slideViewPr>
    <p:cSldViewPr>
      <p:cViewPr varScale="1">
        <p:scale>
          <a:sx n="108" d="100"/>
          <a:sy n="108" d="100"/>
        </p:scale>
        <p:origin x="-82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26A480A-1991-415C-9DC8-0C9A82E0FC6B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101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17A317-E611-48B8-864E-A7147738E169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077FF55-6D47-485E-A169-7AA98629BC0F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31AEFE-CFFB-4813-BD81-B8BE1CA6C693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F066DD-DC1F-43F8-B977-CEAAB4875E10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8F31FC-A4B5-4841-A68E-31207F3929AD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B557E0-04ED-4DD6-BE7E-549CE9FF4F43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BD8F3F-F50B-4D2D-9088-20983DC5CDB3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4B6929-AEB2-4243-BB89-1696BBFE984D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FF139FA-840F-4B42-8A3A-EA6EEE9A30BF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6ED039-A1F1-44BE-8E16-1A39D5826A03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ADDCA2D-6F88-4005-BB8D-7858EFEF04F4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1E3FB6-9A85-4B1C-9E09-1A180F2215D9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5088C4-3084-40AD-9F6F-70700F29887E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38063-1D29-4B05-9212-3D783BAEE8ED}" type="slidenum">
              <a:rPr lang="en-US" sz="120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3B0B37-60B7-4955-9467-637411B21646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E2413E-CE32-427A-B889-E498A01EF2FC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8447544-2DD3-4828-8D05-3DC499B78283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AA32E3-F1F4-48E7-9A2C-16548E9979D3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AA32E3-F1F4-48E7-9A2C-16548E9979D3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5FBCD7-9B6B-4676-B12D-E62F59A95930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1435A7-99F8-4630-901C-D04F7ADA3649}" type="slidenum">
              <a:rPr lang="en-US" sz="120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5035135-D519-44EB-8BBC-75CDFE0DE662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339334B-667E-4594-8258-137D32A046CA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7DC421-5F16-4B9A-A047-0DD1E0316D92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5FA3-67BB-4B04-A76B-39A6E620BF9C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2F91A6F-0A81-42D9-BBC6-DD8E71355CC8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F53544F-2C95-4111-865C-3BBF9FCAE9AF}" type="slidenum">
              <a:rPr lang="en-US" sz="1200">
                <a:latin typeface="Times New Roman" pitchFamily="18" charset="0"/>
              </a:rPr>
              <a:pPr eaLnBrk="1" hangingPunct="1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72BCF50-A015-4878-A606-9DF40B3DBCFE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E3A068-D972-43A1-84DA-2F21E1A7801D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67293D-01F8-4DE4-8156-307B27A2DBD1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DDCE0E-3B5F-4D31-9115-C75D58EBF9C3}" type="slidenum">
              <a:rPr lang="en-US" sz="1200">
                <a:latin typeface="Times New Roman" pitchFamily="18" charset="0"/>
              </a:rPr>
              <a:pPr eaLnBrk="1" hangingPunct="1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8DB572-2D98-4747-8FB9-A71BF1000741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09BFF7-25AE-4F28-9571-4D1575142BE4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8023A50-BFCC-4310-9FD0-57FA7B27842B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210D49-1C52-4C6E-9816-42C6EC609C7F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0B6C57-ECBA-4633-8A56-B9E37246B3C4}" type="slidenum">
              <a:rPr lang="en-US" sz="1200">
                <a:latin typeface="Times New Roman" pitchFamily="18" charset="0"/>
              </a:rPr>
              <a:pPr eaLnBrk="1" hangingPunct="1"/>
              <a:t>53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80E4FC-1DE9-40A3-B263-D26044C04868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D70FC9-A22A-407D-B969-78AC1F11984F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21376A-9235-459F-9EEF-E435CD3F2A62}" type="slidenum">
              <a:rPr lang="en-US" sz="120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E2C106-5550-49C0-B9AF-0E2635E1E763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71A05CD-CDDC-4A64-9050-62428A336E5E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944ABB-43BF-41CE-B78E-4069F82E17F6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C137A5-8623-4AB4-B21D-6D793B97EA62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DAA42D-9E72-45B1-8B1A-E7E8CFA0AABC}" type="slidenum">
              <a:rPr lang="en-US" sz="1200">
                <a:latin typeface="Times New Roman" pitchFamily="18" charset="0"/>
              </a:rPr>
              <a:pPr eaLnBrk="1" hangingPunct="1"/>
              <a:t>68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0ABA674-D491-4551-9E89-CFBC0C5E4BD6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813E2BE-5D51-45C5-A5EF-A78FC474626B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2239DFA-09D8-45AE-AF3C-A417B5C075BE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C7D34-458C-4EBB-871D-041F048DB2F0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9BD32D-C3B9-4824-9A86-0317BA4011AA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935BDC-FA2B-414F-B3D2-A6D8B7AC8E54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D6D8F9-6D6D-4E15-96F3-4707350B2089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068FC-6F3C-48FC-BE47-1E7015EE6C30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5256CB-B654-4454-8520-E1C278F4F4FF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D868C7-EB3D-4BD8-BE98-DE15BBB3312C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F1576B7-6CAC-4A2C-8184-345092644C2F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75018A-654D-4038-8D2C-194BC930AB34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F8F795-E1DC-4906-9F9A-27660F8590ED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2239DFA-09D8-45AE-AF3C-A417B5C075BE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686970-16F1-4FDB-8660-55AAC5791302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2AEE-AEC8-460B-BDA8-68C02E8C5CA7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85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86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54E480-4E67-474A-BF3E-D012FFEEF7B8}" type="slidenum">
              <a:rPr lang="en-US" sz="1200">
                <a:latin typeface="Times New Roman" pitchFamily="18" charset="0"/>
              </a:rPr>
              <a:pPr eaLnBrk="1" hangingPunct="1"/>
              <a:t>87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6677964-04FD-4536-A280-4606861E6E71}" type="slidenum">
              <a:rPr lang="en-US" sz="1200">
                <a:latin typeface="Times New Roman" pitchFamily="18" charset="0"/>
              </a:rPr>
              <a:pPr eaLnBrk="1" hangingPunct="1"/>
              <a:t>88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1F2023E-AC73-4F97-B898-9F5D904D8792}" type="slidenum">
              <a:rPr lang="en-US" sz="1200">
                <a:latin typeface="Times New Roman" pitchFamily="18" charset="0"/>
              </a:rPr>
              <a:pPr eaLnBrk="1" hangingPunct="1"/>
              <a:t>89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A17657-2CC2-4D50-8495-CA7B1096B098}" type="slidenum">
              <a:rPr lang="en-US" sz="1200">
                <a:latin typeface="Times New Roman" pitchFamily="18" charset="0"/>
              </a:rPr>
              <a:pPr eaLnBrk="1" hangingPunct="1"/>
              <a:t>90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CBF49D-D58F-40B2-8D65-6660682D97F2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7A05FF-4A23-492C-8145-7162E0DE3366}" type="slidenum">
              <a:rPr lang="en-US" sz="1200">
                <a:latin typeface="Times New Roman" pitchFamily="18" charset="0"/>
              </a:rPr>
              <a:pPr eaLnBrk="1" hangingPunct="1"/>
              <a:t>91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7AC6A7-5EB7-4146-84C7-7625646C11FA}" type="slidenum">
              <a:rPr lang="en-US" sz="1200">
                <a:latin typeface="Times New Roman" pitchFamily="18" charset="0"/>
              </a:rPr>
              <a:pPr eaLnBrk="1" hangingPunct="1"/>
              <a:t>92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57857-3019-42C1-B33D-92B87CE6D8AF}" type="slidenum">
              <a:rPr lang="en-US" sz="1200">
                <a:latin typeface="Times New Roman" pitchFamily="18" charset="0"/>
              </a:rPr>
              <a:pPr eaLnBrk="1" hangingPunct="1"/>
              <a:t>93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6863BD-4217-46FA-BED9-A0DDE58F6A77}" type="slidenum">
              <a:rPr lang="en-US" sz="1200">
                <a:latin typeface="Times New Roman" pitchFamily="18" charset="0"/>
              </a:rPr>
              <a:pPr eaLnBrk="1" hangingPunct="1"/>
              <a:t>94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C8FFBA-F205-41E2-9B9F-64A28369384A}" type="slidenum">
              <a:rPr lang="en-US" sz="1200">
                <a:latin typeface="Times New Roman" pitchFamily="18" charset="0"/>
              </a:rPr>
              <a:pPr eaLnBrk="1" hangingPunct="1"/>
              <a:t>95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2FE142-970F-46F7-998C-E2B1FA9AB1CF}" type="slidenum">
              <a:rPr lang="en-US" sz="1200">
                <a:latin typeface="Times New Roman" pitchFamily="18" charset="0"/>
              </a:rPr>
              <a:pPr eaLnBrk="1" hangingPunct="1"/>
              <a:t>96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1CA65E-DE54-490A-BEF6-3A928E6212C8}" type="slidenum">
              <a:rPr lang="en-US" sz="1200">
                <a:latin typeface="Times New Roman" pitchFamily="18" charset="0"/>
              </a:rPr>
              <a:pPr eaLnBrk="1" hangingPunct="1"/>
              <a:t>97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DAFFB50-450D-46D2-A078-F9C1C15BEEBF}" type="slidenum">
              <a:rPr lang="en-US" sz="1200">
                <a:latin typeface="Times New Roman" pitchFamily="18" charset="0"/>
              </a:rPr>
              <a:pPr eaLnBrk="1" hangingPunct="1"/>
              <a:t>98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93B22B-66AB-4904-AA7E-6596F69FC24E}" type="slidenum">
              <a:rPr lang="en-US" sz="1200">
                <a:latin typeface="Times New Roman" pitchFamily="18" charset="0"/>
              </a:rPr>
              <a:pPr eaLnBrk="1" hangingPunct="1"/>
              <a:t>99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56C8278-00C3-4D6E-AEE4-28F911C7987B}" type="slidenum">
              <a:rPr lang="en-US" sz="1200">
                <a:latin typeface="Times New Roman" pitchFamily="18" charset="0"/>
              </a:rPr>
              <a:pPr eaLnBrk="1" hangingPunct="1"/>
              <a:t>100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‹#›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3/29/2014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1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wmf"/><Relationship Id="rId5" Type="http://schemas.openxmlformats.org/officeDocument/2006/relationships/tags" Target="../tags/tag33.xml"/><Relationship Id="rId10" Type="http://schemas.openxmlformats.org/officeDocument/2006/relationships/oleObject" Target="../embeddings/oleObject2.bin"/><Relationship Id="rId4" Type="http://schemas.openxmlformats.org/officeDocument/2006/relationships/tags" Target="../tags/tag32.xml"/><Relationship Id="rId9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35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wmf"/><Relationship Id="rId5" Type="http://schemas.openxmlformats.org/officeDocument/2006/relationships/tags" Target="../tags/tag37.xml"/><Relationship Id="rId10" Type="http://schemas.openxmlformats.org/officeDocument/2006/relationships/oleObject" Target="../embeddings/oleObject4.bin"/><Relationship Id="rId4" Type="http://schemas.openxmlformats.org/officeDocument/2006/relationships/tags" Target="../tags/tag36.xml"/><Relationship Id="rId9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oleObject" Target="../embeddings/oleObject7.bin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wmf"/><Relationship Id="rId2" Type="http://schemas.openxmlformats.org/officeDocument/2006/relationships/tags" Target="../tags/tag60.xml"/><Relationship Id="rId1" Type="http://schemas.openxmlformats.org/officeDocument/2006/relationships/vmlDrawing" Target="../drawings/vmlDrawing3.vml"/><Relationship Id="rId6" Type="http://schemas.openxmlformats.org/officeDocument/2006/relationships/tags" Target="../tags/tag64.xml"/><Relationship Id="rId11" Type="http://schemas.openxmlformats.org/officeDocument/2006/relationships/oleObject" Target="../embeddings/oleObject6.bin"/><Relationship Id="rId5" Type="http://schemas.openxmlformats.org/officeDocument/2006/relationships/tags" Target="../tags/tag63.xml"/><Relationship Id="rId10" Type="http://schemas.openxmlformats.org/officeDocument/2006/relationships/image" Target="../media/image14.wmf"/><Relationship Id="rId4" Type="http://schemas.openxmlformats.org/officeDocument/2006/relationships/tags" Target="../tags/tag62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72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emf"/><Relationship Id="rId5" Type="http://schemas.openxmlformats.org/officeDocument/2006/relationships/tags" Target="../tags/tag74.xml"/><Relationship Id="rId10" Type="http://schemas.openxmlformats.org/officeDocument/2006/relationships/oleObject" Target="../embeddings/oleObject9.bin"/><Relationship Id="rId4" Type="http://schemas.openxmlformats.org/officeDocument/2006/relationships/tags" Target="../tags/tag73.xml"/><Relationship Id="rId9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76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75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wmf"/><Relationship Id="rId5" Type="http://schemas.openxmlformats.org/officeDocument/2006/relationships/tags" Target="../tags/tag78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77.xml"/><Relationship Id="rId9" Type="http://schemas.openxmlformats.org/officeDocument/2006/relationships/image" Target="../media/image19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80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79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wmf"/><Relationship Id="rId5" Type="http://schemas.openxmlformats.org/officeDocument/2006/relationships/tags" Target="../tags/tag82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81.xml"/><Relationship Id="rId9" Type="http://schemas.openxmlformats.org/officeDocument/2006/relationships/image" Target="../media/image21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emf"/><Relationship Id="rId2" Type="http://schemas.openxmlformats.org/officeDocument/2006/relationships/tags" Target="../tags/tag83.xml"/><Relationship Id="rId1" Type="http://schemas.openxmlformats.org/officeDocument/2006/relationships/vmlDrawing" Target="../drawings/vmlDrawing7.vml"/><Relationship Id="rId6" Type="http://schemas.openxmlformats.org/officeDocument/2006/relationships/tags" Target="../tags/tag87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86.xml"/><Relationship Id="rId10" Type="http://schemas.openxmlformats.org/officeDocument/2006/relationships/image" Target="../media/image23.wmf"/><Relationship Id="rId4" Type="http://schemas.openxmlformats.org/officeDocument/2006/relationships/tags" Target="../tags/tag85.xml"/><Relationship Id="rId9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tags" Target="../tags/tag93.xml"/><Relationship Id="rId7" Type="http://schemas.openxmlformats.org/officeDocument/2006/relationships/oleObject" Target="../embeddings/oleObject16.bin"/><Relationship Id="rId2" Type="http://schemas.openxmlformats.org/officeDocument/2006/relationships/tags" Target="../tags/tag92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tags" Target="../tags/tag96.xml"/><Relationship Id="rId7" Type="http://schemas.openxmlformats.org/officeDocument/2006/relationships/oleObject" Target="../embeddings/oleObject17.bin"/><Relationship Id="rId2" Type="http://schemas.openxmlformats.org/officeDocument/2006/relationships/tags" Target="../tags/tag95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tags" Target="../tags/tag104.xml"/><Relationship Id="rId7" Type="http://schemas.openxmlformats.org/officeDocument/2006/relationships/oleObject" Target="../embeddings/oleObject18.bin"/><Relationship Id="rId2" Type="http://schemas.openxmlformats.org/officeDocument/2006/relationships/tags" Target="../tags/tag103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tags" Target="../tags/tag107.xml"/><Relationship Id="rId7" Type="http://schemas.openxmlformats.org/officeDocument/2006/relationships/oleObject" Target="../embeddings/oleObject19.bin"/><Relationship Id="rId2" Type="http://schemas.openxmlformats.org/officeDocument/2006/relationships/tags" Target="../tags/tag106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121.xml"/><Relationship Id="rId7" Type="http://schemas.openxmlformats.org/officeDocument/2006/relationships/oleObject" Target="../embeddings/oleObject20.bin"/><Relationship Id="rId2" Type="http://schemas.openxmlformats.org/officeDocument/2006/relationships/tags" Target="../tags/tag120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wmf"/><Relationship Id="rId4" Type="http://schemas.openxmlformats.org/officeDocument/2006/relationships/tags" Target="../tags/tag122.xml"/><Relationship Id="rId9" Type="http://schemas.openxmlformats.org/officeDocument/2006/relationships/oleObject" Target="../embeddings/oleObject2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tags" Target="../tags/tag124.xml"/><Relationship Id="rId7" Type="http://schemas.openxmlformats.org/officeDocument/2006/relationships/oleObject" Target="../embeddings/oleObject22.bin"/><Relationship Id="rId2" Type="http://schemas.openxmlformats.org/officeDocument/2006/relationships/tags" Target="../tags/tag123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wmf"/><Relationship Id="rId4" Type="http://schemas.openxmlformats.org/officeDocument/2006/relationships/tags" Target="../tags/tag125.xml"/><Relationship Id="rId9" Type="http://schemas.openxmlformats.org/officeDocument/2006/relationships/oleObject" Target="../embeddings/oleObject2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tags" Target="../tags/tag133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3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tags" Target="../tags/tag138.xml"/><Relationship Id="rId7" Type="http://schemas.openxmlformats.org/officeDocument/2006/relationships/oleObject" Target="../embeddings/oleObject25.bin"/><Relationship Id="rId2" Type="http://schemas.openxmlformats.org/officeDocument/2006/relationships/tags" Target="../tags/tag137.xml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emf"/><Relationship Id="rId4" Type="http://schemas.openxmlformats.org/officeDocument/2006/relationships/tags" Target="../tags/tag139.xml"/><Relationship Id="rId9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tags" Target="../tags/tag141.xml"/><Relationship Id="rId7" Type="http://schemas.openxmlformats.org/officeDocument/2006/relationships/oleObject" Target="../embeddings/oleObject27.bin"/><Relationship Id="rId2" Type="http://schemas.openxmlformats.org/officeDocument/2006/relationships/tags" Target="../tags/tag140.xml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emf"/><Relationship Id="rId4" Type="http://schemas.openxmlformats.org/officeDocument/2006/relationships/tags" Target="../tags/tag142.xml"/><Relationship Id="rId9" Type="http://schemas.openxmlformats.org/officeDocument/2006/relationships/oleObject" Target="../embeddings/oleObject28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tags" Target="../tags/tag144.xml"/><Relationship Id="rId7" Type="http://schemas.openxmlformats.org/officeDocument/2006/relationships/oleObject" Target="../embeddings/oleObject29.bin"/><Relationship Id="rId2" Type="http://schemas.openxmlformats.org/officeDocument/2006/relationships/tags" Target="../tags/tag143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7.emf"/><Relationship Id="rId4" Type="http://schemas.openxmlformats.org/officeDocument/2006/relationships/tags" Target="../tags/tag145.xml"/><Relationship Id="rId9" Type="http://schemas.openxmlformats.org/officeDocument/2006/relationships/oleObject" Target="../embeddings/oleObject30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tags" Target="../tags/tag147.xml"/><Relationship Id="rId7" Type="http://schemas.openxmlformats.org/officeDocument/2006/relationships/oleObject" Target="../embeddings/oleObject31.bin"/><Relationship Id="rId2" Type="http://schemas.openxmlformats.org/officeDocument/2006/relationships/tags" Target="../tags/tag146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emf"/><Relationship Id="rId4" Type="http://schemas.openxmlformats.org/officeDocument/2006/relationships/tags" Target="../tags/tag148.xml"/><Relationship Id="rId9" Type="http://schemas.openxmlformats.org/officeDocument/2006/relationships/oleObject" Target="../embeddings/oleObject3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image" Target="../media/image40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3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41.wmf"/><Relationship Id="rId2" Type="http://schemas.openxmlformats.org/officeDocument/2006/relationships/tags" Target="../tags/tag15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tags" Target="../tags/tag154.xml"/><Relationship Id="rId7" Type="http://schemas.openxmlformats.org/officeDocument/2006/relationships/image" Target="../media/image42.emf"/><Relationship Id="rId2" Type="http://schemas.openxmlformats.org/officeDocument/2006/relationships/tags" Target="../tags/tag15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5.bin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tags" Target="../tags/tag156.xml"/><Relationship Id="rId7" Type="http://schemas.openxmlformats.org/officeDocument/2006/relationships/oleObject" Target="../embeddings/oleObject37.bin"/><Relationship Id="rId2" Type="http://schemas.openxmlformats.org/officeDocument/2006/relationships/tags" Target="../tags/tag155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5.emf"/><Relationship Id="rId4" Type="http://schemas.openxmlformats.org/officeDocument/2006/relationships/tags" Target="../tags/tag157.xml"/><Relationship Id="rId9" Type="http://schemas.openxmlformats.org/officeDocument/2006/relationships/oleObject" Target="../embeddings/oleObject3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46.wmf"/><Relationship Id="rId2" Type="http://schemas.openxmlformats.org/officeDocument/2006/relationships/tags" Target="../tags/tag160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9.bin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164.xml"/><Relationship Id="rId7" Type="http://schemas.openxmlformats.org/officeDocument/2006/relationships/notesSlide" Target="../notesSlides/notesSlide68.xml"/><Relationship Id="rId2" Type="http://schemas.openxmlformats.org/officeDocument/2006/relationships/tags" Target="../tags/tag163.xml"/><Relationship Id="rId1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8.wmf"/><Relationship Id="rId5" Type="http://schemas.openxmlformats.org/officeDocument/2006/relationships/tags" Target="../tags/tag166.xml"/><Relationship Id="rId10" Type="http://schemas.openxmlformats.org/officeDocument/2006/relationships/oleObject" Target="../embeddings/oleObject41.bin"/><Relationship Id="rId4" Type="http://schemas.openxmlformats.org/officeDocument/2006/relationships/tags" Target="../tags/tag165.xml"/><Relationship Id="rId9" Type="http://schemas.openxmlformats.org/officeDocument/2006/relationships/image" Target="../media/image4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8.wmf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oleObject" Target="../embeddings/oleObject43.bin"/><Relationship Id="rId2" Type="http://schemas.openxmlformats.org/officeDocument/2006/relationships/tags" Target="../tags/tag167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71.xml"/><Relationship Id="rId11" Type="http://schemas.openxmlformats.org/officeDocument/2006/relationships/image" Target="../media/image47.wmf"/><Relationship Id="rId5" Type="http://schemas.openxmlformats.org/officeDocument/2006/relationships/tags" Target="../tags/tag170.xml"/><Relationship Id="rId10" Type="http://schemas.openxmlformats.org/officeDocument/2006/relationships/oleObject" Target="../embeddings/oleObject42.bin"/><Relationship Id="rId4" Type="http://schemas.openxmlformats.org/officeDocument/2006/relationships/tags" Target="../tags/tag169.xml"/><Relationship Id="rId9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49.wmf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173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77.xml"/><Relationship Id="rId11" Type="http://schemas.openxmlformats.org/officeDocument/2006/relationships/notesSlide" Target="../notesSlides/notesSlide70.xml"/><Relationship Id="rId5" Type="http://schemas.openxmlformats.org/officeDocument/2006/relationships/tags" Target="../tags/tag17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1.xml"/><Relationship Id="rId13" Type="http://schemas.openxmlformats.org/officeDocument/2006/relationships/oleObject" Target="../embeddings/oleObject47.bin"/><Relationship Id="rId3" Type="http://schemas.openxmlformats.org/officeDocument/2006/relationships/tags" Target="../tags/tag18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1.wmf"/><Relationship Id="rId2" Type="http://schemas.openxmlformats.org/officeDocument/2006/relationships/tags" Target="../tags/tag181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85.xml"/><Relationship Id="rId11" Type="http://schemas.openxmlformats.org/officeDocument/2006/relationships/oleObject" Target="../embeddings/oleObject46.bin"/><Relationship Id="rId5" Type="http://schemas.openxmlformats.org/officeDocument/2006/relationships/tags" Target="../tags/tag184.xml"/><Relationship Id="rId10" Type="http://schemas.openxmlformats.org/officeDocument/2006/relationships/image" Target="../media/image50.wmf"/><Relationship Id="rId4" Type="http://schemas.openxmlformats.org/officeDocument/2006/relationships/tags" Target="../tags/tag183.xml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2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tags" Target="../tags/tag187.xml"/><Relationship Id="rId7" Type="http://schemas.openxmlformats.org/officeDocument/2006/relationships/oleObject" Target="../embeddings/oleObject48.bin"/><Relationship Id="rId2" Type="http://schemas.openxmlformats.org/officeDocument/2006/relationships/tags" Target="../tags/tag186.xml"/><Relationship Id="rId1" Type="http://schemas.openxmlformats.org/officeDocument/2006/relationships/vmlDrawing" Target="../drawings/vmlDrawing28.vml"/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tags" Target="../tags/tag193.xml"/><Relationship Id="rId7" Type="http://schemas.openxmlformats.org/officeDocument/2006/relationships/oleObject" Target="../embeddings/oleObject49.bin"/><Relationship Id="rId2" Type="http://schemas.openxmlformats.org/officeDocument/2006/relationships/tags" Target="../tags/tag192.xml"/><Relationship Id="rId1" Type="http://schemas.openxmlformats.org/officeDocument/2006/relationships/vmlDrawing" Target="../drawings/vmlDrawing29.vml"/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tags" Target="../tags/tag199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98.xml"/><Relationship Id="rId1" Type="http://schemas.openxmlformats.org/officeDocument/2006/relationships/vmlDrawing" Target="../drawings/vmlDrawing30.vml"/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0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tags" Target="../tags/tag202.xml"/><Relationship Id="rId7" Type="http://schemas.openxmlformats.org/officeDocument/2006/relationships/oleObject" Target="../embeddings/oleObject51.bin"/><Relationship Id="rId2" Type="http://schemas.openxmlformats.org/officeDocument/2006/relationships/tags" Target="../tags/tag201.xml"/><Relationship Id="rId1" Type="http://schemas.openxmlformats.org/officeDocument/2006/relationships/vmlDrawing" Target="../drawings/vmlDrawing31.vml"/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tags" Target="../tags/tag205.xml"/><Relationship Id="rId7" Type="http://schemas.openxmlformats.org/officeDocument/2006/relationships/notesSlide" Target="../notesSlides/notesSlide78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3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image" Target="../media/image5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7" Type="http://schemas.openxmlformats.org/officeDocument/2006/relationships/image" Target="../media/image59.emf"/><Relationship Id="rId2" Type="http://schemas.openxmlformats.org/officeDocument/2006/relationships/tags" Target="../tags/tag208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3.bin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60.wmf"/><Relationship Id="rId2" Type="http://schemas.openxmlformats.org/officeDocument/2006/relationships/tags" Target="../tags/tag210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4.bin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tags" Target="../tags/tag213.xml"/><Relationship Id="rId7" Type="http://schemas.openxmlformats.org/officeDocument/2006/relationships/oleObject" Target="../embeddings/oleObject55.bin"/><Relationship Id="rId2" Type="http://schemas.openxmlformats.org/officeDocument/2006/relationships/tags" Target="../tags/tag212.xml"/><Relationship Id="rId1" Type="http://schemas.openxmlformats.org/officeDocument/2006/relationships/vmlDrawing" Target="../drawings/vmlDrawing35.vml"/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tags" Target="../tags/tag216.xml"/><Relationship Id="rId7" Type="http://schemas.openxmlformats.org/officeDocument/2006/relationships/notesSlide" Target="../notesSlides/notesSlide82.xml"/><Relationship Id="rId2" Type="http://schemas.openxmlformats.org/officeDocument/2006/relationships/tags" Target="../tags/tag215.xml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wmf"/><Relationship Id="rId5" Type="http://schemas.openxmlformats.org/officeDocument/2006/relationships/tags" Target="../tags/tag218.xml"/><Relationship Id="rId10" Type="http://schemas.openxmlformats.org/officeDocument/2006/relationships/oleObject" Target="../embeddings/oleObject57.bin"/><Relationship Id="rId4" Type="http://schemas.openxmlformats.org/officeDocument/2006/relationships/tags" Target="../tags/tag217.xml"/><Relationship Id="rId9" Type="http://schemas.openxmlformats.org/officeDocument/2006/relationships/image" Target="../media/image6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tags" Target="../tags/tag220.xml"/><Relationship Id="rId7" Type="http://schemas.openxmlformats.org/officeDocument/2006/relationships/notesSlide" Target="../notesSlides/notesSlide83.xml"/><Relationship Id="rId2" Type="http://schemas.openxmlformats.org/officeDocument/2006/relationships/tags" Target="../tags/tag219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wmf"/><Relationship Id="rId5" Type="http://schemas.openxmlformats.org/officeDocument/2006/relationships/tags" Target="../tags/tag222.xml"/><Relationship Id="rId10" Type="http://schemas.openxmlformats.org/officeDocument/2006/relationships/oleObject" Target="../embeddings/oleObject59.bin"/><Relationship Id="rId4" Type="http://schemas.openxmlformats.org/officeDocument/2006/relationships/tags" Target="../tags/tag221.xml"/><Relationship Id="rId9" Type="http://schemas.openxmlformats.org/officeDocument/2006/relationships/image" Target="../media/image62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tags" Target="../tags/tag224.xml"/><Relationship Id="rId7" Type="http://schemas.openxmlformats.org/officeDocument/2006/relationships/notesSlide" Target="../notesSlides/notesSlide84.xml"/><Relationship Id="rId2" Type="http://schemas.openxmlformats.org/officeDocument/2006/relationships/tags" Target="../tags/tag223.xml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wmf"/><Relationship Id="rId5" Type="http://schemas.openxmlformats.org/officeDocument/2006/relationships/tags" Target="../tags/tag226.xml"/><Relationship Id="rId10" Type="http://schemas.openxmlformats.org/officeDocument/2006/relationships/oleObject" Target="../embeddings/oleObject61.bin"/><Relationship Id="rId4" Type="http://schemas.openxmlformats.org/officeDocument/2006/relationships/tags" Target="../tags/tag225.xml"/><Relationship Id="rId9" Type="http://schemas.openxmlformats.org/officeDocument/2006/relationships/image" Target="../media/image64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28.xml"/><Relationship Id="rId7" Type="http://schemas.openxmlformats.org/officeDocument/2006/relationships/notesSlide" Target="../notesSlides/notesSlide85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wmf"/><Relationship Id="rId5" Type="http://schemas.openxmlformats.org/officeDocument/2006/relationships/tags" Target="../tags/tag230.xml"/><Relationship Id="rId10" Type="http://schemas.openxmlformats.org/officeDocument/2006/relationships/oleObject" Target="../embeddings/oleObject63.bin"/><Relationship Id="rId4" Type="http://schemas.openxmlformats.org/officeDocument/2006/relationships/tags" Target="../tags/tag229.xml"/><Relationship Id="rId9" Type="http://schemas.openxmlformats.org/officeDocument/2006/relationships/image" Target="../media/image64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7" Type="http://schemas.openxmlformats.org/officeDocument/2006/relationships/image" Target="../media/image61.wmf"/><Relationship Id="rId2" Type="http://schemas.openxmlformats.org/officeDocument/2006/relationships/tags" Target="../tags/tag231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4.bin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4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66.wmf"/><Relationship Id="rId2" Type="http://schemas.openxmlformats.org/officeDocument/2006/relationships/tags" Target="../tags/tag235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5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4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image" Target="../media/image67.wmf"/><Relationship Id="rId2" Type="http://schemas.openxmlformats.org/officeDocument/2006/relationships/tags" Target="../tags/tag23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66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7" Type="http://schemas.openxmlformats.org/officeDocument/2006/relationships/image" Target="../media/image68.wmf"/><Relationship Id="rId2" Type="http://schemas.openxmlformats.org/officeDocument/2006/relationships/tags" Target="../tags/tag241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67.bin"/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7" Type="http://schemas.openxmlformats.org/officeDocument/2006/relationships/image" Target="../media/image69.wmf"/><Relationship Id="rId2" Type="http://schemas.openxmlformats.org/officeDocument/2006/relationships/tags" Target="../tags/tag243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68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7" Type="http://schemas.openxmlformats.org/officeDocument/2006/relationships/image" Target="../media/image70.wmf"/><Relationship Id="rId2" Type="http://schemas.openxmlformats.org/officeDocument/2006/relationships/tags" Target="../tags/tag245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69.bin"/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71.png"/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4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4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27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4915" y="1219200"/>
            <a:ext cx="333228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Three main modules: </a:t>
            </a:r>
            <a:r>
              <a:rPr lang="en-US" dirty="0">
                <a:latin typeface="Times New Roman" pitchFamily="18" charset="0"/>
              </a:rPr>
              <a:t>lock, stock, and barrel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 err="1">
                <a:latin typeface="Times New Roman" pitchFamily="18" charset="0"/>
              </a:rPr>
              <a:t>Submodules</a:t>
            </a:r>
            <a:r>
              <a:rPr lang="en-US" b="1" dirty="0">
                <a:latin typeface="Times New Roman" pitchFamily="18" charset="0"/>
              </a:rPr>
              <a:t> of lock: </a:t>
            </a:r>
            <a:r>
              <a:rPr lang="en-US" dirty="0">
                <a:latin typeface="Times New Roman" pitchFamily="18" charset="0"/>
              </a:rPr>
              <a:t>hammer, flint, </a:t>
            </a:r>
            <a:r>
              <a:rPr lang="en-US" dirty="0" err="1">
                <a:latin typeface="Times New Roman" pitchFamily="18" charset="0"/>
              </a:rPr>
              <a:t>frizzen</a:t>
            </a:r>
            <a:r>
              <a:rPr lang="en-US" dirty="0">
                <a:latin typeface="Times New Roman" pitchFamily="18" charset="0"/>
              </a:rPr>
              <a:t>, etc. </a:t>
            </a:r>
          </a:p>
        </p:txBody>
      </p:sp>
      <p:pic>
        <p:nvPicPr>
          <p:cNvPr id="32775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299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= 1.2 V</a:t>
            </a:r>
          </a:p>
          <a:p>
            <a:pPr lvl="1" eaLnBrk="1" hangingPunct="1"/>
            <a:r>
              <a:rPr lang="en-US" i="1" dirty="0" smtClean="0"/>
              <a:t>C</a:t>
            </a:r>
            <a:r>
              <a:rPr lang="en-US" dirty="0" smtClean="0"/>
              <a:t> = 20 </a:t>
            </a:r>
            <a:r>
              <a:rPr lang="en-US" dirty="0" err="1" smtClean="0"/>
              <a:t>nF</a:t>
            </a:r>
            <a:endParaRPr lang="en-US" dirty="0" smtClean="0"/>
          </a:p>
          <a:p>
            <a:pPr lvl="1" eaLnBrk="1" hangingPunct="1"/>
            <a:r>
              <a:rPr lang="en-US" i="1" dirty="0" smtClean="0"/>
              <a:t>f </a:t>
            </a:r>
            <a:r>
              <a:rPr lang="en-US" dirty="0" smtClean="0"/>
              <a:t>= 1 GHz</a:t>
            </a:r>
          </a:p>
          <a:p>
            <a:pPr lvl="1" eaLnBrk="1" hangingPunct="1"/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 smtClean="0"/>
              <a:t> = 20 mA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6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= 1.2 V</a:t>
            </a:r>
          </a:p>
          <a:p>
            <a:pPr lvl="1" eaLnBrk="1" hangingPunct="1"/>
            <a:r>
              <a:rPr lang="en-US" i="1" dirty="0" smtClean="0"/>
              <a:t>C</a:t>
            </a:r>
            <a:r>
              <a:rPr lang="en-US" dirty="0" smtClean="0"/>
              <a:t> = 20 </a:t>
            </a:r>
            <a:r>
              <a:rPr lang="en-US" dirty="0" err="1" smtClean="0"/>
              <a:t>nF</a:t>
            </a:r>
            <a:endParaRPr lang="en-US" dirty="0" smtClean="0"/>
          </a:p>
          <a:p>
            <a:pPr lvl="1" eaLnBrk="1" hangingPunct="1"/>
            <a:r>
              <a:rPr lang="en-US" i="1" dirty="0" smtClean="0"/>
              <a:t>f </a:t>
            </a:r>
            <a:r>
              <a:rPr lang="en-US" dirty="0" smtClean="0"/>
              <a:t>= 1 GHz</a:t>
            </a:r>
          </a:p>
          <a:p>
            <a:pPr lvl="1" eaLnBrk="1" hangingPunct="1"/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 smtClean="0"/>
              <a:t> = 20 mA</a:t>
            </a:r>
          </a:p>
          <a:p>
            <a:pPr eaLnBrk="1" hangingPunct="1">
              <a:buFontTx/>
              <a:buNone/>
            </a:pP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 = ½</a:t>
            </a:r>
            <a:r>
              <a:rPr lang="en-US" i="1" dirty="0" smtClean="0">
                <a:solidFill>
                  <a:schemeClr val="accent1"/>
                </a:solidFill>
              </a:rPr>
              <a:t>CV</a:t>
            </a:r>
            <a:r>
              <a:rPr lang="en-US" i="1" baseline="-25000" dirty="0" smtClean="0">
                <a:solidFill>
                  <a:schemeClr val="accent1"/>
                </a:solidFill>
              </a:rPr>
              <a:t>DD</a:t>
            </a:r>
            <a:r>
              <a:rPr lang="en-US" baseline="30000" dirty="0" smtClean="0">
                <a:solidFill>
                  <a:schemeClr val="accent1"/>
                </a:solidFill>
              </a:rPr>
              <a:t>2</a:t>
            </a:r>
            <a:r>
              <a:rPr lang="en-US" i="1" dirty="0" smtClean="0">
                <a:solidFill>
                  <a:schemeClr val="accent1"/>
                </a:solidFill>
              </a:rPr>
              <a:t>f</a:t>
            </a:r>
            <a:r>
              <a:rPr lang="en-US" dirty="0" smtClean="0">
                <a:solidFill>
                  <a:schemeClr val="accent1"/>
                </a:solidFill>
              </a:rPr>
              <a:t>  + I</a:t>
            </a:r>
            <a:r>
              <a:rPr lang="en-US" i="1" baseline="-25000" dirty="0" smtClean="0">
                <a:solidFill>
                  <a:schemeClr val="accent1"/>
                </a:solidFill>
              </a:rPr>
              <a:t>DD</a:t>
            </a:r>
            <a:r>
              <a:rPr lang="en-US" i="1" dirty="0" smtClean="0">
                <a:solidFill>
                  <a:schemeClr val="accent1"/>
                </a:solidFill>
              </a:rPr>
              <a:t>V</a:t>
            </a:r>
            <a:r>
              <a:rPr lang="en-US" i="1" baseline="-25000" dirty="0" smtClean="0">
                <a:solidFill>
                  <a:schemeClr val="accent1"/>
                </a:solidFill>
              </a:rPr>
              <a:t>DD</a:t>
            </a:r>
            <a:endParaRPr lang="en-US" i="1" dirty="0" smtClean="0">
              <a:solidFill>
                <a:schemeClr val="accent1"/>
              </a:solidFill>
            </a:endParaRPr>
          </a:p>
          <a:p>
            <a:pPr eaLnBrk="1" hangingPunct="1">
              <a:buFontTx/>
              <a:buNone/>
            </a:pPr>
            <a:r>
              <a:rPr lang="en-US" sz="2400" dirty="0" smtClean="0"/>
              <a:t>    </a:t>
            </a:r>
            <a:r>
              <a:rPr lang="en-US" dirty="0" smtClean="0"/>
              <a:t>=</a:t>
            </a:r>
            <a:r>
              <a:rPr lang="en-US" sz="2400" dirty="0" smtClean="0"/>
              <a:t> </a:t>
            </a:r>
            <a:r>
              <a:rPr lang="en-US" dirty="0" smtClean="0"/>
              <a:t>½(20 </a:t>
            </a:r>
            <a:r>
              <a:rPr lang="en-US" dirty="0" err="1" smtClean="0"/>
              <a:t>nF</a:t>
            </a:r>
            <a:r>
              <a:rPr lang="en-US" dirty="0" smtClean="0"/>
              <a:t>)(1.2 V)</a:t>
            </a:r>
            <a:r>
              <a:rPr lang="en-US" baseline="30000" dirty="0" smtClean="0"/>
              <a:t>2</a:t>
            </a:r>
            <a:r>
              <a:rPr lang="en-US" dirty="0" smtClean="0"/>
              <a:t>(1 GHz)  +  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  (20 mA)(1.2 V)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</a:t>
            </a:r>
            <a:r>
              <a:rPr lang="en-US" b="1" dirty="0" smtClean="0">
                <a:solidFill>
                  <a:schemeClr val="accent1"/>
                </a:solidFill>
              </a:rPr>
              <a:t>= </a:t>
            </a:r>
            <a:r>
              <a:rPr lang="en-US" b="1" dirty="0" smtClean="0">
                <a:solidFill>
                  <a:schemeClr val="accent1"/>
                </a:solidFill>
              </a:rPr>
              <a:t>(14.4 + 0.024) W ≈ 14.4 W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37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3429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Function of stock: </a:t>
            </a:r>
            <a:r>
              <a:rPr lang="en-US" dirty="0">
                <a:latin typeface="Times New Roman" pitchFamily="18" charset="0"/>
              </a:rPr>
              <a:t>mount barrel and lock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Interface of stock: </a:t>
            </a:r>
            <a:r>
              <a:rPr lang="en-US" dirty="0">
                <a:latin typeface="Times New Roman" pitchFamily="18" charset="0"/>
              </a:rPr>
              <a:t>length and location of mounting pins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Interchangeable parts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pic>
        <p:nvPicPr>
          <p:cNvPr id="3379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3724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93885" y="1371600"/>
            <a:ext cx="7488115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Most physical variables are </a:t>
            </a:r>
            <a:r>
              <a:rPr lang="en-US" b="1" dirty="0" smtClean="0"/>
              <a:t>continuous</a:t>
            </a:r>
          </a:p>
          <a:p>
            <a:pPr lvl="1" eaLnBrk="1" hangingPunct="1"/>
            <a:r>
              <a:rPr lang="en-US" dirty="0" smtClean="0"/>
              <a:t>Voltage on a wire</a:t>
            </a:r>
          </a:p>
          <a:p>
            <a:pPr lvl="1" eaLnBrk="1" hangingPunct="1"/>
            <a:r>
              <a:rPr lang="en-US" dirty="0" smtClean="0"/>
              <a:t>Frequency of an oscillation</a:t>
            </a:r>
          </a:p>
          <a:p>
            <a:pPr lvl="1" eaLnBrk="1" hangingPunct="1"/>
            <a:r>
              <a:rPr lang="en-US" dirty="0" smtClean="0"/>
              <a:t>Position of a mass</a:t>
            </a:r>
          </a:p>
          <a:p>
            <a:pPr eaLnBrk="1" hangingPunct="1"/>
            <a:r>
              <a:rPr lang="en-US" dirty="0" smtClean="0"/>
              <a:t>Digital abstraction considers </a:t>
            </a:r>
            <a:r>
              <a:rPr lang="en-US" b="1" dirty="0" smtClean="0"/>
              <a:t>discrete subset</a:t>
            </a:r>
            <a:r>
              <a:rPr lang="en-US" dirty="0" smtClean="0"/>
              <a:t> of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Digital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65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41910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Designed by Charles Babbage from 1834 – 1871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Considered to be the first digital computer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Built from mechanical gears, where each gear represented a discrete value (0-9)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Babbage died before it was finished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0130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175260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Analytical Engine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11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Two discrete values:</a:t>
            </a:r>
          </a:p>
          <a:p>
            <a:pPr lvl="1" eaLnBrk="1" hangingPunct="1"/>
            <a:r>
              <a:rPr lang="en-US" dirty="0" smtClean="0"/>
              <a:t>1’s and 0’s</a:t>
            </a:r>
          </a:p>
          <a:p>
            <a:pPr lvl="1" eaLnBrk="1" hangingPunct="1"/>
            <a:r>
              <a:rPr lang="en-US" dirty="0" smtClean="0"/>
              <a:t>1, TRUE, HIGH</a:t>
            </a:r>
          </a:p>
          <a:p>
            <a:pPr lvl="1" eaLnBrk="1" hangingPunct="1"/>
            <a:r>
              <a:rPr lang="en-US" dirty="0" smtClean="0"/>
              <a:t>0, FALSE, LOW</a:t>
            </a:r>
          </a:p>
          <a:p>
            <a:pPr eaLnBrk="1" hangingPunct="1"/>
            <a:r>
              <a:rPr lang="en-US" b="1" dirty="0" smtClean="0"/>
              <a:t>1 and 0: </a:t>
            </a:r>
            <a:r>
              <a:rPr lang="en-US" dirty="0" smtClean="0"/>
              <a:t>voltage levels, rotating gears, fluid levels, etc. </a:t>
            </a:r>
          </a:p>
          <a:p>
            <a:pPr eaLnBrk="1" hangingPunct="1"/>
            <a:r>
              <a:rPr lang="en-US" dirty="0" smtClean="0"/>
              <a:t>Digital circuits use </a:t>
            </a:r>
            <a:r>
              <a:rPr lang="en-US" b="1" dirty="0" smtClean="0"/>
              <a:t>voltage</a:t>
            </a:r>
            <a:r>
              <a:rPr lang="en-US" dirty="0" smtClean="0"/>
              <a:t> levels to represent 1 and 0</a:t>
            </a:r>
            <a:endParaRPr lang="en-US" i="1" dirty="0" smtClean="0"/>
          </a:p>
          <a:p>
            <a:pPr eaLnBrk="1" hangingPunct="1"/>
            <a:r>
              <a:rPr lang="en-US" b="1" i="1" dirty="0" smtClean="0"/>
              <a:t>Bit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inary dig</a:t>
            </a:r>
            <a:r>
              <a:rPr lang="en-US" i="1" dirty="0" smtClean="0"/>
              <a:t>it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Discipline: Binary Values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45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95400"/>
            <a:ext cx="495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Born to working class parents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Taught himself mathematics and joined the faculty of Queen’s College in </a:t>
            </a:r>
            <a:r>
              <a:rPr lang="en-US" sz="2400" dirty="0" smtClean="0">
                <a:latin typeface="Times New Roman" pitchFamily="18" charset="0"/>
              </a:rPr>
              <a:t>Ireland </a:t>
            </a:r>
            <a:endParaRPr lang="en-US" sz="2400" dirty="0">
              <a:latin typeface="Times New Roman" pitchFamily="18" charset="0"/>
            </a:endParaRP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Wrote </a:t>
            </a:r>
            <a:r>
              <a:rPr lang="en-US" sz="2400" i="1" dirty="0">
                <a:latin typeface="Times New Roman" pitchFamily="18" charset="0"/>
              </a:rPr>
              <a:t>An Investigation of the Laws of Thought</a:t>
            </a:r>
            <a:r>
              <a:rPr lang="en-US" sz="2400" dirty="0">
                <a:latin typeface="Times New Roman" pitchFamily="18" charset="0"/>
              </a:rPr>
              <a:t> (1854)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Introduced binary variables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Introduced the three fundamental logic operations: AND, OR, and </a:t>
            </a:r>
            <a:r>
              <a:rPr lang="en-US" sz="2400" dirty="0" smtClean="0">
                <a:latin typeface="Times New Roman" pitchFamily="18" charset="0"/>
              </a:rPr>
              <a:t>NOT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3789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pic>
        <p:nvPicPr>
          <p:cNvPr id="37895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905000"/>
            <a:ext cx="2571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George Boole, 1815-1864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646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1581150" y="1690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VISIO" r:id="rId8" imgW="3546348" imgH="1115568" progId="Visio.Drawing.6">
                  <p:embed/>
                </p:oleObj>
              </mc:Choice>
              <mc:Fallback>
                <p:oleObj name="VISIO" r:id="rId8" imgW="3546348" imgH="11155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0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6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</p:nvPr>
        </p:nvGraphicFramePr>
        <p:xfrm>
          <a:off x="1524000" y="4279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10" imgW="3540447" imgH="957001" progId="Visio.Drawing.6">
                  <p:embed/>
                </p:oleObj>
              </mc:Choice>
              <mc:Fallback>
                <p:oleObj name="VISIO" r:id="rId10" imgW="3540447" imgH="95700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79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38917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786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1581150" y="1690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VISIO" r:id="rId8" imgW="3546348" imgH="1112520" progId="Visio.Drawing.6">
                  <p:embed/>
                </p:oleObj>
              </mc:Choice>
              <mc:Fallback>
                <p:oleObj name="VISIO" r:id="rId8" imgW="3546348" imgH="1112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0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6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</p:nvPr>
        </p:nvGraphicFramePr>
        <p:xfrm>
          <a:off x="1524000" y="4279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VISIO" r:id="rId10" imgW="3546348" imgH="955548" progId="Visio.Drawing.6">
                  <p:embed/>
                </p:oleObj>
              </mc:Choice>
              <mc:Fallback>
                <p:oleObj name="VISIO" r:id="rId10" imgW="3546348" imgH="955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79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3994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21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0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</a:pPr>
            <a:endParaRPr lang="en-US" sz="3200" baseline="30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096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096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8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11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12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13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14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15</a:t>
            </a:r>
            <a:r>
              <a:rPr lang="en-US" sz="3200" dirty="0">
                <a:latin typeface="Times New Roman" pitchFamily="18" charset="0"/>
              </a:rPr>
              <a:t>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2873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0</a:t>
            </a:r>
            <a:r>
              <a:rPr lang="en-US" sz="3200" dirty="0">
                <a:latin typeface="Times New Roman" pitchFamily="18" charset="0"/>
              </a:rPr>
              <a:t>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 = 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 = 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 = 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</a:rPr>
              <a:t> =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</a:rPr>
              <a:t> = 32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</a:rPr>
              <a:t> = 64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</a:rPr>
              <a:t> = 128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Handy to memorize up to 2</a:t>
            </a:r>
            <a:r>
              <a:rPr lang="en-US" sz="3200" baseline="30000" dirty="0">
                <a:latin typeface="Times New Roman" pitchFamily="18" charset="0"/>
              </a:rPr>
              <a:t>9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198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1991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8 </a:t>
            </a:r>
            <a:r>
              <a:rPr lang="en-US" sz="3200" dirty="0">
                <a:latin typeface="Times New Roman" pitchFamily="18" charset="0"/>
              </a:rPr>
              <a:t> = 256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</a:rPr>
              <a:t>  = 512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1024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11</a:t>
            </a:r>
            <a:r>
              <a:rPr lang="en-US" sz="3200" dirty="0">
                <a:latin typeface="Times New Roman" pitchFamily="18" charset="0"/>
              </a:rPr>
              <a:t> = 2048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12</a:t>
            </a:r>
            <a:r>
              <a:rPr lang="en-US" sz="3200" dirty="0">
                <a:latin typeface="Times New Roman" pitchFamily="18" charset="0"/>
              </a:rPr>
              <a:t> = 4096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13</a:t>
            </a:r>
            <a:r>
              <a:rPr lang="en-US" sz="3200" dirty="0">
                <a:latin typeface="Times New Roman" pitchFamily="18" charset="0"/>
              </a:rPr>
              <a:t> = 8192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14</a:t>
            </a:r>
            <a:r>
              <a:rPr lang="en-US" sz="3200" dirty="0">
                <a:latin typeface="Times New Roman" pitchFamily="18" charset="0"/>
              </a:rPr>
              <a:t> = 16384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15</a:t>
            </a:r>
            <a:r>
              <a:rPr lang="en-US" sz="3200" dirty="0">
                <a:latin typeface="Times New Roman" pitchFamily="18" charset="0"/>
              </a:rPr>
              <a:t> = 32768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2638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6858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b="1" dirty="0" smtClean="0"/>
              <a:t>Background</a:t>
            </a:r>
          </a:p>
          <a:p>
            <a:pPr eaLnBrk="1" hangingPunct="1"/>
            <a:r>
              <a:rPr lang="en-US" b="1" dirty="0" smtClean="0"/>
              <a:t>The Game Plan</a:t>
            </a:r>
            <a:endParaRPr lang="en-US" dirty="0" smtClean="0"/>
          </a:p>
          <a:p>
            <a:pPr eaLnBrk="1" hangingPunct="1"/>
            <a:r>
              <a:rPr lang="en-US" b="1" dirty="0" smtClean="0"/>
              <a:t>The Art of Managing Complexity</a:t>
            </a:r>
            <a:endParaRPr lang="en-US" dirty="0" smtClean="0"/>
          </a:p>
          <a:p>
            <a:pPr eaLnBrk="1" hangingPunct="1"/>
            <a:r>
              <a:rPr lang="en-US" b="1" dirty="0" smtClean="0"/>
              <a:t>The Digital Abstraction</a:t>
            </a:r>
            <a:endParaRPr lang="en-US" dirty="0" smtClean="0"/>
          </a:p>
          <a:p>
            <a:pPr eaLnBrk="1" hangingPunct="1"/>
            <a:r>
              <a:rPr lang="en-US" b="1" dirty="0" smtClean="0"/>
              <a:t>Number Systems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Gates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Levels</a:t>
            </a:r>
            <a:endParaRPr lang="en-US" dirty="0" smtClean="0"/>
          </a:p>
          <a:p>
            <a:pPr eaLnBrk="1" hangingPunct="1"/>
            <a:r>
              <a:rPr lang="en-US" b="1" dirty="0" smtClean="0"/>
              <a:t>CMOS Transistors</a:t>
            </a:r>
            <a:endParaRPr lang="en-US" dirty="0" smtClean="0"/>
          </a:p>
          <a:p>
            <a:pPr eaLnBrk="1" hangingPunct="1"/>
            <a:r>
              <a:rPr lang="en-US" b="1" dirty="0" smtClean="0"/>
              <a:t>Power Consumption</a:t>
            </a:r>
            <a:endParaRPr lang="en-US" dirty="0" smtClean="0"/>
          </a:p>
          <a:p>
            <a:pPr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10011</a:t>
            </a:r>
            <a:r>
              <a:rPr lang="en-US" baseline="-25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47</a:t>
            </a:r>
            <a:r>
              <a:rPr lang="en-US" baseline="-25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216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10011</a:t>
            </a:r>
            <a:r>
              <a:rPr lang="en-US" baseline="-25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= </a:t>
            </a:r>
            <a:r>
              <a:rPr lang="en-US" dirty="0" smtClean="0">
                <a:latin typeface="Times New Roman" pitchFamily="18" charset="0"/>
              </a:rPr>
              <a:t>19</a:t>
            </a:r>
            <a:r>
              <a:rPr lang="en-US" baseline="-25000" dirty="0" smtClean="0">
                <a:latin typeface="Times New Roman" pitchFamily="18" charset="0"/>
              </a:rPr>
              <a:t>10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baseline="-25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47</a:t>
            </a:r>
            <a:r>
              <a:rPr lang="en-US" baseline="-25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32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×1</a:t>
            </a:r>
            <a:r>
              <a:rPr lang="en-US" dirty="0">
                <a:latin typeface="Times New Roman" pitchFamily="18" charset="0"/>
              </a:rPr>
              <a:t> + 4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= 101111</a:t>
            </a:r>
            <a:r>
              <a:rPr lang="en-US" baseline="-25000" dirty="0">
                <a:latin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403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968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endParaRPr lang="en-US" dirty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399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chemeClr val="accent1"/>
                </a:solidFill>
              </a:rPr>
              <a:t>10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r>
              <a:rPr lang="en-US" b="1" dirty="0" smtClean="0">
                <a:solidFill>
                  <a:schemeClr val="accent1"/>
                </a:solidFill>
              </a:rPr>
              <a:t>[0, 10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r>
              <a:rPr lang="en-US" b="1" dirty="0" smtClean="0">
                <a:solidFill>
                  <a:schemeClr val="accent1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10</a:t>
            </a:r>
            <a:r>
              <a:rPr lang="en-US" b="1" baseline="30000" dirty="0" smtClean="0">
                <a:solidFill>
                  <a:schemeClr val="accent1"/>
                </a:solidFill>
              </a:rPr>
              <a:t>3</a:t>
            </a:r>
            <a:r>
              <a:rPr lang="en-US" b="1" dirty="0" smtClean="0">
                <a:solidFill>
                  <a:schemeClr val="accent1"/>
                </a:solidFill>
              </a:rPr>
              <a:t> = 1000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Range: [0, 999]</a:t>
            </a:r>
          </a:p>
          <a:p>
            <a:pPr lvl="2" eaLnBrk="1" hangingPunct="1">
              <a:lnSpc>
                <a:spcPct val="90000"/>
              </a:lnSpc>
            </a:pPr>
            <a:endParaRPr lang="en-US" b="1" dirty="0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chemeClr val="accent1"/>
                </a:solidFill>
              </a:rPr>
              <a:t>2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 </a:t>
            </a:r>
            <a:r>
              <a:rPr lang="en-US" b="1" dirty="0" smtClean="0">
                <a:solidFill>
                  <a:schemeClr val="accent1"/>
                </a:solidFill>
              </a:rPr>
              <a:t>[0, 2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r>
              <a:rPr lang="en-US" b="1" dirty="0" smtClean="0">
                <a:solidFill>
                  <a:schemeClr val="accent1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2</a:t>
            </a:r>
            <a:r>
              <a:rPr lang="en-US" b="1" baseline="30000" dirty="0" smtClean="0">
                <a:solidFill>
                  <a:schemeClr val="accent1"/>
                </a:solidFill>
              </a:rPr>
              <a:t>3</a:t>
            </a:r>
            <a:r>
              <a:rPr lang="en-US" b="1" dirty="0" smtClean="0">
                <a:solidFill>
                  <a:schemeClr val="accent1"/>
                </a:solidFill>
              </a:rPr>
              <a:t> = 8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Range: [0, 7] = [000</a:t>
            </a:r>
            <a:r>
              <a:rPr lang="en-US" b="1" baseline="-25000" dirty="0" smtClean="0">
                <a:solidFill>
                  <a:schemeClr val="accent1"/>
                </a:solidFill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 to 111</a:t>
            </a:r>
            <a:r>
              <a:rPr lang="en-US" b="1" baseline="-25000" dirty="0" smtClean="0">
                <a:solidFill>
                  <a:schemeClr val="accent1"/>
                </a:solidFill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688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306" name="Group 90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6963099"/>
              </p:ext>
            </p:extLst>
          </p:nvPr>
        </p:nvGraphicFramePr>
        <p:xfrm>
          <a:off x="1600200" y="1143000"/>
          <a:ext cx="4724400" cy="5181600"/>
        </p:xfrm>
        <a:graphic>
          <a:graphicData uri="http://schemas.openxmlformats.org/drawingml/2006/table">
            <a:tbl>
              <a:tblPr/>
              <a:tblGrid>
                <a:gridCol w="1143000"/>
                <a:gridCol w="1828800"/>
                <a:gridCol w="1752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08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258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4372" name="Group 4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7112680"/>
              </p:ext>
            </p:extLst>
          </p:nvPr>
        </p:nvGraphicFramePr>
        <p:xfrm>
          <a:off x="1600200" y="1143000"/>
          <a:ext cx="4724400" cy="5181600"/>
        </p:xfrm>
        <a:graphic>
          <a:graphicData uri="http://schemas.openxmlformats.org/drawingml/2006/table">
            <a:tbl>
              <a:tblPr/>
              <a:tblGrid>
                <a:gridCol w="1143000"/>
                <a:gridCol w="1828800"/>
                <a:gridCol w="1752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0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500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8134" name="Rectangle 7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33854"/>
            <a:ext cx="777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Base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Shorthand </a:t>
            </a:r>
            <a:r>
              <a:rPr lang="en-US" sz="3200" dirty="0" smtClean="0">
                <a:latin typeface="Times New Roman" pitchFamily="18" charset="0"/>
              </a:rPr>
              <a:t>for binary</a:t>
            </a: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446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(also written 0x4AF)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0x4AF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915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25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(also written 0x4AF)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0100 1010 1111</a:t>
            </a:r>
            <a:r>
              <a:rPr lang="en-US" baseline="-25000" dirty="0">
                <a:latin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16</a:t>
            </a:r>
            <a:r>
              <a:rPr lang="en-US" baseline="30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4 + 16</a:t>
            </a:r>
            <a:r>
              <a:rPr lang="en-US" baseline="30000" dirty="0">
                <a:latin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10 + 16</a:t>
            </a:r>
            <a:r>
              <a:rPr lang="en-US" baseline="30000" dirty="0">
                <a:latin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15 = 1199</a:t>
            </a:r>
            <a:r>
              <a:rPr lang="en-US" baseline="-25000" dirty="0">
                <a:latin typeface="Times New Roman" pitchFamily="18" charset="0"/>
              </a:rPr>
              <a:t>10</a:t>
            </a: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647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4"/>
          <p:cNvSpPr>
            <a:spLocks noGrp="1" noChangeArrowheads="1"/>
          </p:cNvSpPr>
          <p:nvPr>
            <p:ph sz="quarter" idx="4294967295"/>
            <p:custDataLst>
              <p:tags r:id="rId2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Bits</a:t>
            </a:r>
          </a:p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  <a:p>
            <a:pPr eaLnBrk="1" hangingPunct="1"/>
            <a:r>
              <a:rPr lang="en-US" sz="3200" smtClean="0"/>
              <a:t>Bytes &amp; Nibbles</a:t>
            </a:r>
          </a:p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  <a:p>
            <a:pPr eaLnBrk="1" hangingPunct="1"/>
            <a:r>
              <a:rPr lang="en-US" sz="3200" smtClean="0"/>
              <a:t>Bytes</a:t>
            </a:r>
          </a:p>
        </p:txBody>
      </p:sp>
      <p:graphicFrame>
        <p:nvGraphicFramePr>
          <p:cNvPr id="51207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9775234"/>
              </p:ext>
            </p:extLst>
          </p:nvPr>
        </p:nvGraphicFramePr>
        <p:xfrm>
          <a:off x="5105400" y="2667000"/>
          <a:ext cx="25908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VISIO" r:id="rId9" imgW="937260" imgH="638556" progId="Visio.Drawing.6">
                  <p:embed/>
                </p:oleObj>
              </mc:Choice>
              <mc:Fallback>
                <p:oleObj name="VISIO" r:id="rId9" imgW="937260" imgH="6385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667000"/>
                        <a:ext cx="25908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6"/>
          <p:cNvGraphicFramePr>
            <a:graphicFrameLocks noGrp="1" noChangeAspect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54699092"/>
              </p:ext>
            </p:extLst>
          </p:nvPr>
        </p:nvGraphicFramePr>
        <p:xfrm>
          <a:off x="4343400" y="4572000"/>
          <a:ext cx="3657600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VISIO" r:id="rId11" imgW="1301496" imgH="560832" progId="Visio.Drawing.6">
                  <p:embed/>
                </p:oleObj>
              </mc:Choice>
              <mc:Fallback>
                <p:oleObj name="VISIO" r:id="rId11" imgW="1301496" imgH="5608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572000"/>
                        <a:ext cx="3657600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7"/>
          <p:cNvGraphicFramePr>
            <a:graphicFrameLocks noGrp="1" noChangeAspect="1"/>
          </p:cNvGraphicFramePr>
          <p:nvPr>
            <p:ph sz="quarter" idx="4294967295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475637567"/>
              </p:ext>
            </p:extLst>
          </p:nvPr>
        </p:nvGraphicFramePr>
        <p:xfrm>
          <a:off x="4419600" y="1219200"/>
          <a:ext cx="35814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VISIO" r:id="rId13" imgW="1286256" imgH="562356" progId="Visio.Drawing.6">
                  <p:embed/>
                </p:oleObj>
              </mc:Choice>
              <mc:Fallback>
                <p:oleObj name="VISIO" r:id="rId13" imgW="1286256" imgH="5623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219200"/>
                        <a:ext cx="35814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Rectangle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Bits, Bytes, Nibbles…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935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066800"/>
            <a:ext cx="7772400" cy="495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smtClean="0"/>
              <a:t>Microprocessors have revolutionized our world</a:t>
            </a:r>
          </a:p>
          <a:p>
            <a:pPr lvl="1" eaLnBrk="1" hangingPunct="1"/>
            <a:r>
              <a:rPr lang="en-US" sz="2200" dirty="0" smtClean="0"/>
              <a:t>Cell phones, Internet, rapid advances in medicine, etc.</a:t>
            </a:r>
          </a:p>
          <a:p>
            <a:pPr eaLnBrk="1" hangingPunct="1"/>
            <a:r>
              <a:rPr lang="en-US" sz="2600" dirty="0" smtClean="0"/>
              <a:t>The semiconductor industry has grown from $21 billion in 1985 to $300 billion in 2011</a:t>
            </a:r>
          </a:p>
        </p:txBody>
      </p:sp>
      <p:pic>
        <p:nvPicPr>
          <p:cNvPr id="26628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3114675"/>
            <a:ext cx="32480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27209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20558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Background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9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10</a:t>
            </a:r>
            <a:r>
              <a:rPr lang="en-US" sz="3200" smtClean="0"/>
              <a:t> = 1 kilo 	</a:t>
            </a:r>
            <a:r>
              <a:rPr lang="en-US" sz="2000" smtClean="0"/>
              <a:t>≈</a:t>
            </a:r>
            <a:r>
              <a:rPr lang="en-US" sz="3200" smtClean="0"/>
              <a:t> 1000  (1024)</a:t>
            </a:r>
          </a:p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20</a:t>
            </a:r>
            <a:r>
              <a:rPr lang="en-US" sz="3200" smtClean="0"/>
              <a:t> = 1 mega 	</a:t>
            </a:r>
            <a:r>
              <a:rPr lang="en-US" sz="2000" smtClean="0"/>
              <a:t>≈</a:t>
            </a:r>
            <a:r>
              <a:rPr lang="en-US" sz="3200" smtClean="0"/>
              <a:t> 1 million  (1,048,576)</a:t>
            </a:r>
          </a:p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30</a:t>
            </a:r>
            <a:r>
              <a:rPr lang="en-US" sz="3200" smtClean="0"/>
              <a:t> = 1 giga 	</a:t>
            </a:r>
            <a:r>
              <a:rPr lang="en-US" sz="2000" smtClean="0"/>
              <a:t>≈</a:t>
            </a:r>
            <a:r>
              <a:rPr lang="en-US" sz="3200" smtClean="0"/>
              <a:t> 1 billion (1,073,741,824)</a:t>
            </a:r>
          </a:p>
          <a:p>
            <a:pPr eaLnBrk="1" hangingPunct="1">
              <a:buFontTx/>
              <a:buNone/>
            </a:pPr>
            <a:endParaRPr lang="en-US" sz="3200" smtClean="0"/>
          </a:p>
          <a:p>
            <a:pPr eaLnBrk="1" hangingPunct="1"/>
            <a:endParaRPr lang="en-US" sz="3200" smtClean="0"/>
          </a:p>
        </p:txBody>
      </p:sp>
      <p:sp>
        <p:nvSpPr>
          <p:cNvPr id="5222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Large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1692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What is the value of 2</a:t>
            </a:r>
            <a:r>
              <a:rPr lang="en-US" sz="3200" baseline="30000" smtClean="0"/>
              <a:t>24</a:t>
            </a:r>
            <a:r>
              <a:rPr lang="en-US" sz="3200" smtClean="0"/>
              <a:t>?</a:t>
            </a:r>
          </a:p>
          <a:p>
            <a:pPr eaLnBrk="1" hangingPunct="1">
              <a:buFontTx/>
              <a:buNone/>
            </a:pPr>
            <a:endParaRPr lang="en-US" sz="320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endParaRPr lang="en-US" sz="320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smtClean="0"/>
              <a:t>How many values can a 32-bit variable represent?</a:t>
            </a:r>
          </a:p>
          <a:p>
            <a:pPr eaLnBrk="1" hangingPunct="1">
              <a:buFontTx/>
              <a:buNone/>
            </a:pPr>
            <a:endParaRPr lang="en-US" sz="3200" smtClean="0"/>
          </a:p>
          <a:p>
            <a:pPr eaLnBrk="1" hangingPunct="1">
              <a:buFontTx/>
              <a:buNone/>
            </a:pPr>
            <a:endParaRPr lang="en-US" sz="3200" smtClean="0"/>
          </a:p>
        </p:txBody>
      </p:sp>
      <p:sp>
        <p:nvSpPr>
          <p:cNvPr id="5325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232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8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is the value of 2</a:t>
            </a:r>
            <a:r>
              <a:rPr lang="en-US" sz="3200" baseline="30000" dirty="0" smtClean="0"/>
              <a:t>24</a:t>
            </a:r>
            <a:r>
              <a:rPr lang="en-US" sz="3200" dirty="0" smtClean="0"/>
              <a:t>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2"/>
                </a:solidFill>
              </a:rPr>
              <a:t>	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accent1"/>
                </a:solidFill>
              </a:rPr>
              <a:t>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4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20</a:t>
            </a:r>
            <a:r>
              <a:rPr lang="en-US" sz="3200" b="1" dirty="0" smtClean="0">
                <a:solidFill>
                  <a:schemeClr val="accent1"/>
                </a:solidFill>
              </a:rPr>
              <a:t> ≈ 16 million</a:t>
            </a:r>
          </a:p>
          <a:p>
            <a:pPr eaLnBrk="1" hangingPunct="1">
              <a:buFontTx/>
              <a:buNone/>
            </a:pPr>
            <a:endParaRPr lang="en-US" sz="3200" b="1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dirty="0" smtClean="0"/>
              <a:t>How many values can a 32-bit variable represent?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	</a:t>
            </a:r>
            <a:r>
              <a:rPr lang="en-US" sz="3200" b="1" dirty="0" smtClean="0">
                <a:solidFill>
                  <a:schemeClr val="accent1"/>
                </a:solidFill>
              </a:rPr>
              <a:t>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30</a:t>
            </a:r>
            <a:r>
              <a:rPr lang="en-US" sz="3200" b="1" dirty="0" smtClean="0">
                <a:solidFill>
                  <a:schemeClr val="accent1"/>
                </a:solidFill>
              </a:rPr>
              <a:t> ≈ 4 billion</a:t>
            </a:r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sp>
        <p:nvSpPr>
          <p:cNvPr id="5427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537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0545787"/>
              </p:ext>
            </p:extLst>
          </p:nvPr>
        </p:nvGraphicFramePr>
        <p:xfrm>
          <a:off x="2997200" y="1365250"/>
          <a:ext cx="3103563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VISIO" r:id="rId8" imgW="853560" imgH="528480" progId="Visio.Drawing.6">
                  <p:embed/>
                </p:oleObj>
              </mc:Choice>
              <mc:Fallback>
                <p:oleObj name="VISIO" r:id="rId8" imgW="853560" imgH="528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1365250"/>
                        <a:ext cx="3103563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47781095"/>
              </p:ext>
            </p:extLst>
          </p:nvPr>
        </p:nvGraphicFramePr>
        <p:xfrm>
          <a:off x="3116263" y="3713163"/>
          <a:ext cx="2986087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VISIO" r:id="rId10" imgW="856440" imgH="537840" progId="Visio.Drawing.6">
                  <p:embed/>
                </p:oleObj>
              </mc:Choice>
              <mc:Fallback>
                <p:oleObj name="VISIO" r:id="rId10" imgW="856440" imgH="537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263" y="3713163"/>
                        <a:ext cx="2986087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530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450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5445869"/>
              </p:ext>
            </p:extLst>
          </p:nvPr>
        </p:nvGraphicFramePr>
        <p:xfrm>
          <a:off x="2925763" y="1365250"/>
          <a:ext cx="32464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" name="VISIO" r:id="rId8" imgW="854964" imgH="527304" progId="Visio.Drawing.6">
                  <p:embed/>
                </p:oleObj>
              </mc:Choice>
              <mc:Fallback>
                <p:oleObj name="VISIO" r:id="rId8" imgW="854964" imgH="5273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1365250"/>
                        <a:ext cx="32464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70400450"/>
              </p:ext>
            </p:extLst>
          </p:nvPr>
        </p:nvGraphicFramePr>
        <p:xfrm>
          <a:off x="3048000" y="3713163"/>
          <a:ext cx="312420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VISIO" r:id="rId10" imgW="858012" imgH="536448" progId="Visio.Drawing.6">
                  <p:embed/>
                </p:oleObj>
              </mc:Choice>
              <mc:Fallback>
                <p:oleObj name="VISIO" r:id="rId10" imgW="858012" imgH="5364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13163"/>
                        <a:ext cx="312420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530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2756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5915475"/>
              </p:ext>
            </p:extLst>
          </p:nvPr>
        </p:nvGraphicFramePr>
        <p:xfrm>
          <a:off x="5486400" y="1439863"/>
          <a:ext cx="2133600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VISIO" r:id="rId8" imgW="504444" imgH="286512" progId="Visio.Drawing.6">
                  <p:embed/>
                </p:oleObj>
              </mc:Choice>
              <mc:Fallback>
                <p:oleObj name="VISIO" r:id="rId8" imgW="504444" imgH="2865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439863"/>
                        <a:ext cx="2133600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1052134"/>
              </p:ext>
            </p:extLst>
          </p:nvPr>
        </p:nvGraphicFramePr>
        <p:xfrm>
          <a:off x="5334000" y="3841750"/>
          <a:ext cx="22860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VISIO" r:id="rId10" imgW="504444" imgH="286512" progId="Visio.Drawing.6">
                  <p:embed/>
                </p:oleObj>
              </mc:Choice>
              <mc:Fallback>
                <p:oleObj name="VISIO" r:id="rId10" imgW="504444" imgH="286512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841750"/>
                        <a:ext cx="22860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6325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12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5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0317479"/>
              </p:ext>
            </p:extLst>
          </p:nvPr>
        </p:nvGraphicFramePr>
        <p:xfrm>
          <a:off x="5486401" y="1023938"/>
          <a:ext cx="2133600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VISIO" r:id="rId9" imgW="503605" imgH="590328" progId="Visio.Drawing.6">
                  <p:embed/>
                </p:oleObj>
              </mc:Choice>
              <mc:Fallback>
                <p:oleObj name="VISIO" r:id="rId9" imgW="503605" imgH="5903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023938"/>
                        <a:ext cx="2133600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3800566"/>
              </p:ext>
            </p:extLst>
          </p:nvPr>
        </p:nvGraphicFramePr>
        <p:xfrm>
          <a:off x="5334000" y="3429000"/>
          <a:ext cx="22367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VISIO" r:id="rId11" imgW="503640" imgH="514080" progId="Visio.Drawing.6">
                  <p:embed/>
                </p:oleObj>
              </mc:Choice>
              <mc:Fallback>
                <p:oleObj name="VISIO" r:id="rId11" imgW="503640" imgH="514080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2236788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734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735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600" y="5486400"/>
            <a:ext cx="236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solidFill>
                  <a:srgbClr val="FF3300"/>
                </a:solidFill>
                <a:latin typeface="Times New Roman" pitchFamily="18" charset="0"/>
              </a:rPr>
              <a:t>Overflow!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136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83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Digital systems operate on a </a:t>
            </a:r>
            <a:r>
              <a:rPr lang="en-US" sz="3200" b="1" dirty="0">
                <a:latin typeface="Times New Roman" pitchFamily="18" charset="0"/>
              </a:rPr>
              <a:t>fixed number of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</a:rPr>
              <a:t>Overflow: when </a:t>
            </a:r>
            <a:r>
              <a:rPr lang="en-US" sz="3200" dirty="0">
                <a:latin typeface="Times New Roman" pitchFamily="18" charset="0"/>
              </a:rPr>
              <a:t>result is too big to fit in the available number of bits</a:t>
            </a:r>
            <a:endParaRPr lang="en-US" sz="16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See previous example of 11 + 6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Overflow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768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93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Sign/Magnitude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Two’s Complement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Signed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96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042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1 sign bit,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Example, 4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    </a:t>
            </a:r>
            <a:r>
              <a:rPr lang="en-US" dirty="0" smtClean="0">
                <a:latin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</a:rPr>
              <a:t>6 =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          </a:t>
            </a:r>
            <a:r>
              <a:rPr lang="en-US" b="1" dirty="0">
                <a:latin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</a:rPr>
              <a:t>6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Range of an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</a:t>
            </a:r>
          </a:p>
        </p:txBody>
      </p:sp>
      <p:graphicFrame>
        <p:nvGraphicFramePr>
          <p:cNvPr id="60423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84282113"/>
              </p:ext>
            </p:extLst>
          </p:nvPr>
        </p:nvGraphicFramePr>
        <p:xfrm>
          <a:off x="5530850" y="2163762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7" imgW="1625600" imgH="685800" progId="Equation.DSMT4">
                  <p:embed/>
                </p:oleObj>
              </mc:Choice>
              <mc:Fallback>
                <p:oleObj name="Equation" r:id="rId7" imgW="162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2163762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6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Purpose of course:</a:t>
            </a:r>
          </a:p>
          <a:p>
            <a:pPr lvl="1" eaLnBrk="1" hangingPunct="1"/>
            <a:r>
              <a:rPr lang="en-US" dirty="0" smtClean="0"/>
              <a:t>Understand what’s under the hood of a computer</a:t>
            </a:r>
          </a:p>
          <a:p>
            <a:pPr lvl="1" eaLnBrk="1" hangingPunct="1"/>
            <a:r>
              <a:rPr lang="en-US" dirty="0" smtClean="0"/>
              <a:t>Learn the principles of digital design</a:t>
            </a:r>
          </a:p>
          <a:p>
            <a:pPr lvl="1" eaLnBrk="1" hangingPunct="1"/>
            <a:r>
              <a:rPr lang="en-US" dirty="0" smtClean="0"/>
              <a:t>Learn to systematically debug increasingly complex designs </a:t>
            </a:r>
          </a:p>
          <a:p>
            <a:pPr lvl="1" eaLnBrk="1" hangingPunct="1"/>
            <a:r>
              <a:rPr lang="en-US" dirty="0" smtClean="0"/>
              <a:t>Design and build a microprocessor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Game Plan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218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144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1 sign bit,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Example, 4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    </a:t>
            </a:r>
            <a:r>
              <a:rPr lang="en-US" dirty="0" smtClean="0">
                <a:latin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</a:rPr>
              <a:t>6 = 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0110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          </a:t>
            </a:r>
            <a:r>
              <a:rPr lang="en-US" b="1" dirty="0">
                <a:latin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</a:rPr>
              <a:t>6 = 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1110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Range of an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	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[-(2</a:t>
            </a:r>
            <a:r>
              <a:rPr lang="en-US" b="1" baseline="30000" dirty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-1), 2</a:t>
            </a:r>
            <a:r>
              <a:rPr lang="en-US" b="1" baseline="30000" dirty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-1]</a:t>
            </a:r>
          </a:p>
        </p:txBody>
      </p:sp>
      <p:graphicFrame>
        <p:nvGraphicFramePr>
          <p:cNvPr id="61447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5760641"/>
              </p:ext>
            </p:extLst>
          </p:nvPr>
        </p:nvGraphicFramePr>
        <p:xfrm>
          <a:off x="5530850" y="2163762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7" imgW="1625600" imgH="685800" progId="Equation.DSMT4">
                  <p:embed/>
                </p:oleObj>
              </mc:Choice>
              <mc:Fallback>
                <p:oleObj name="Equation" r:id="rId7" imgW="162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2163762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88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247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Problems: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Times New Roman" pitchFamily="18" charset="0"/>
              </a:rPr>
              <a:t>Addition doesn’t work, for example -6 + 6: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1110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+ 0110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10100 </a:t>
            </a:r>
            <a:r>
              <a:rPr lang="en-US" sz="3200" dirty="0">
                <a:solidFill>
                  <a:schemeClr val="accent2"/>
                </a:solidFill>
                <a:latin typeface="Times New Roman" pitchFamily="18" charset="0"/>
              </a:rPr>
              <a:t>(wrong</a:t>
            </a:r>
            <a:r>
              <a:rPr lang="en-US" sz="3200" dirty="0" smtClean="0">
                <a:solidFill>
                  <a:schemeClr val="accent2"/>
                </a:solidFill>
                <a:latin typeface="Times New Roman" pitchFamily="18" charset="0"/>
              </a:rPr>
              <a:t>!)</a:t>
            </a:r>
          </a:p>
          <a:p>
            <a:pPr marL="342900" indent="-342900">
              <a:spcBef>
                <a:spcPct val="20000"/>
              </a:spcBef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Times New Roman" pitchFamily="18" charset="0"/>
              </a:rPr>
              <a:t>Two representations of 0 (± 0):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1000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0000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6247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7526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005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349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Don’t have same problems as sign/magnitude numbers: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Addition works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Single representation for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8206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805571"/>
              </p:ext>
            </p:extLst>
          </p:nvPr>
        </p:nvGraphicFramePr>
        <p:xfrm>
          <a:off x="2590800" y="1752600"/>
          <a:ext cx="4114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4114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451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Times New Roman" pitchFamily="18" charset="0"/>
              </a:rPr>
              <a:t>Msb</a:t>
            </a:r>
            <a:r>
              <a:rPr lang="en-US" sz="3200" dirty="0" smtClean="0">
                <a:latin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</a:rPr>
              <a:t>has value of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i="1" baseline="30000" dirty="0">
                <a:latin typeface="Times New Roman" pitchFamily="18" charset="0"/>
              </a:rPr>
              <a:t>N</a:t>
            </a:r>
            <a:r>
              <a:rPr lang="en-US" sz="3200" baseline="30000" dirty="0">
                <a:latin typeface="Times New Roman" pitchFamily="18" charset="0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positive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negative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The most significant bit still indicates the sign (1 = negative, 0 = positive)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Range of an </a:t>
            </a:r>
            <a:r>
              <a:rPr lang="en-US" sz="3200" i="1" dirty="0">
                <a:latin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</a:rPr>
              <a:t>-bit two’s comp number: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2867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3269392"/>
              </p:ext>
            </p:extLst>
          </p:nvPr>
        </p:nvGraphicFramePr>
        <p:xfrm>
          <a:off x="2590800" y="1752600"/>
          <a:ext cx="4114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4114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451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Times New Roman" pitchFamily="18" charset="0"/>
              </a:rPr>
              <a:t>Msb</a:t>
            </a:r>
            <a:r>
              <a:rPr lang="en-US" sz="3200" dirty="0" smtClean="0">
                <a:latin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</a:rPr>
              <a:t>has value of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i="1" baseline="30000" dirty="0">
                <a:latin typeface="Times New Roman" pitchFamily="18" charset="0"/>
              </a:rPr>
              <a:t>N</a:t>
            </a:r>
            <a:r>
              <a:rPr lang="en-US" sz="3200" baseline="30000" dirty="0">
                <a:latin typeface="Times New Roman" pitchFamily="18" charset="0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positive 4-bit number</a:t>
            </a:r>
            <a:r>
              <a:rPr lang="en-US" sz="3200" dirty="0" smtClean="0">
                <a:latin typeface="Times New Roman" pitchFamily="18" charset="0"/>
              </a:rPr>
              <a:t>: 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0111</a:t>
            </a:r>
            <a:endParaRPr lang="en-US" sz="3200" dirty="0">
              <a:solidFill>
                <a:schemeClr val="accent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negative 4-bit number</a:t>
            </a:r>
            <a:r>
              <a:rPr lang="en-US" sz="3200" dirty="0" smtClean="0">
                <a:latin typeface="Times New Roman" pitchFamily="18" charset="0"/>
              </a:rPr>
              <a:t>: 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1000</a:t>
            </a:r>
            <a:endParaRPr lang="en-US" sz="3200" dirty="0">
              <a:solidFill>
                <a:schemeClr val="accent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The most significant bit still indicates the sign (1 = negative, 0 = positive)</a:t>
            </a:r>
          </a:p>
          <a:p>
            <a:pPr marL="342900" lvl="1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Range of an </a:t>
            </a:r>
            <a:r>
              <a:rPr lang="en-US" sz="3200" i="1" dirty="0">
                <a:latin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</a:rPr>
              <a:t>-bit two’s comp number</a:t>
            </a:r>
            <a:r>
              <a:rPr lang="en-US" sz="3200" dirty="0" smtClean="0">
                <a:latin typeface="Times New Roman" pitchFamily="18" charset="0"/>
              </a:rPr>
              <a:t>:</a:t>
            </a:r>
          </a:p>
          <a:p>
            <a:pPr marL="0" lvl="1"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                        [-(2</a:t>
            </a:r>
            <a:r>
              <a:rPr lang="en-US" sz="3200" b="1" baseline="30000" dirty="0" smtClean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), 2</a:t>
            </a:r>
            <a:r>
              <a:rPr lang="en-US" sz="3200" b="1" baseline="30000" dirty="0" smtClean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-1]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606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65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Flip the sign of a two’s complement number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Example: Flip the sign of 3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0011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855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759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Flip the sign of a two’s complement number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Example: Flip the sign of 3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0011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1100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b="1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1101 = -3</a:t>
            </a:r>
            <a:r>
              <a:rPr lang="en-US" sz="2400" b="1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759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4724400"/>
            <a:ext cx="9144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3452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861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Take the two’s complement of 6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0110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  <a:p>
            <a:pPr marL="1371600" lvl="2" indent="-457200">
              <a:spcBef>
                <a:spcPct val="20000"/>
              </a:spcBef>
            </a:pPr>
            <a:endParaRPr lang="en-US" sz="24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What is the decimal value of 1001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endParaRPr lang="en-US" sz="2400" baseline="-250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6255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96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Take the two’s complement of 6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0110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1001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1010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-6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What is the decimal value of the two’s complement number 1001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0110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0111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7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, so 1001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-7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9639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6388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981200" y="26670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366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2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1920887"/>
              </p:ext>
            </p:extLst>
          </p:nvPr>
        </p:nvGraphicFramePr>
        <p:xfrm>
          <a:off x="3000375" y="1676400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VISIO" r:id="rId7" imgW="550770" imgH="502083" progId="Visio.Drawing.6">
                  <p:embed/>
                </p:oleObj>
              </mc:Choice>
              <mc:Fallback>
                <p:oleObj name="VISIO" r:id="rId7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676400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9388213"/>
              </p:ext>
            </p:extLst>
          </p:nvPr>
        </p:nvGraphicFramePr>
        <p:xfrm>
          <a:off x="2895600" y="4343400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VISIO" r:id="rId9" imgW="550770" imgH="502083" progId="Visio.Drawing.6">
                  <p:embed/>
                </p:oleObj>
              </mc:Choice>
              <mc:Fallback>
                <p:oleObj name="VISIO" r:id="rId9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917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Abstraction</a:t>
            </a:r>
          </a:p>
          <a:p>
            <a:pPr eaLnBrk="1" hangingPunct="1"/>
            <a:r>
              <a:rPr lang="en-US" dirty="0" smtClean="0"/>
              <a:t>Discipline</a:t>
            </a:r>
          </a:p>
          <a:p>
            <a:pPr eaLnBrk="1" hangingPunct="1"/>
            <a:r>
              <a:rPr lang="en-US" dirty="0" smtClean="0"/>
              <a:t>The Three </a:t>
            </a:r>
            <a:r>
              <a:rPr lang="en-US" dirty="0" smtClean="0"/>
              <a:t>–y’s</a:t>
            </a:r>
            <a:endParaRPr lang="en-US" dirty="0" smtClean="0"/>
          </a:p>
          <a:p>
            <a:pPr lvl="1" eaLnBrk="1" hangingPunct="1"/>
            <a:r>
              <a:rPr lang="en-US" dirty="0" smtClean="0"/>
              <a:t>Hierarch</a:t>
            </a:r>
            <a:r>
              <a:rPr lang="en-US" b="1" dirty="0" smtClean="0"/>
              <a:t>y</a:t>
            </a:r>
          </a:p>
          <a:p>
            <a:pPr lvl="1" eaLnBrk="1" hangingPunct="1"/>
            <a:r>
              <a:rPr lang="en-US" dirty="0" smtClean="0"/>
              <a:t>Modularit</a:t>
            </a:r>
            <a:r>
              <a:rPr lang="en-US" b="1" dirty="0" smtClean="0"/>
              <a:t>y</a:t>
            </a:r>
          </a:p>
          <a:p>
            <a:pPr lvl="1" eaLnBrk="1" hangingPunct="1"/>
            <a:r>
              <a:rPr lang="en-US" dirty="0" smtClean="0"/>
              <a:t>Regularit</a:t>
            </a:r>
            <a:r>
              <a:rPr lang="en-US" b="1" dirty="0" smtClean="0"/>
              <a:t>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Art of Managing Complexity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64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010486"/>
              </p:ext>
            </p:extLst>
          </p:nvPr>
        </p:nvGraphicFramePr>
        <p:xfrm>
          <a:off x="2971800" y="1676400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VISIO" r:id="rId7" imgW="551688" imgH="501396" progId="Visio.Drawing.6">
                  <p:embed/>
                </p:oleObj>
              </mc:Choice>
              <mc:Fallback>
                <p:oleObj name="VISIO" r:id="rId7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76400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92709182"/>
              </p:ext>
            </p:extLst>
          </p:nvPr>
        </p:nvGraphicFramePr>
        <p:xfrm>
          <a:off x="2895600" y="4343400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VISIO" r:id="rId9" imgW="551688" imgH="501396" progId="Visio.Drawing.6">
                  <p:embed/>
                </p:oleObj>
              </mc:Choice>
              <mc:Fallback>
                <p:oleObj name="VISIO" r:id="rId9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83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smtClean="0"/>
              <a:t>Copyright © 2012  Elsevier</a:t>
            </a:r>
            <a:endParaRPr lang="en-GB" sz="1000"/>
          </a:p>
        </p:txBody>
      </p:sp>
      <p:sp>
        <p:nvSpPr>
          <p:cNvPr id="727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271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 smtClean="0">
                <a:latin typeface="Times New Roman" pitchFamily="18" charset="0"/>
              </a:rPr>
              <a:t>Extend number from </a:t>
            </a:r>
            <a:r>
              <a:rPr lang="en-US" sz="3000" b="1" i="1" dirty="0">
                <a:latin typeface="Times New Roman" pitchFamily="18" charset="0"/>
              </a:rPr>
              <a:t>N</a:t>
            </a:r>
            <a:r>
              <a:rPr lang="en-US" sz="3000" b="1" dirty="0">
                <a:latin typeface="Times New Roman" pitchFamily="18" charset="0"/>
              </a:rPr>
              <a:t> </a:t>
            </a:r>
            <a:r>
              <a:rPr lang="en-US" sz="3000" b="1" dirty="0" smtClean="0">
                <a:latin typeface="Times New Roman" pitchFamily="18" charset="0"/>
              </a:rPr>
              <a:t>to </a:t>
            </a:r>
            <a:r>
              <a:rPr lang="en-US" sz="3000" b="1" i="1" dirty="0">
                <a:latin typeface="Times New Roman" pitchFamily="18" charset="0"/>
              </a:rPr>
              <a:t>M</a:t>
            </a:r>
            <a:r>
              <a:rPr lang="en-US" sz="3000" b="1" dirty="0">
                <a:latin typeface="Times New Roman" pitchFamily="18" charset="0"/>
              </a:rPr>
              <a:t> bits </a:t>
            </a:r>
            <a:r>
              <a:rPr lang="en-US" sz="3000" b="1" dirty="0" smtClean="0">
                <a:latin typeface="Times New Roman" pitchFamily="18" charset="0"/>
              </a:rPr>
              <a:t>(</a:t>
            </a:r>
            <a:r>
              <a:rPr lang="en-US" sz="3000" b="1" i="1" dirty="0" smtClean="0">
                <a:latin typeface="Times New Roman" pitchFamily="18" charset="0"/>
              </a:rPr>
              <a:t>M</a:t>
            </a:r>
            <a:r>
              <a:rPr lang="en-US" sz="3000" b="1" dirty="0" smtClean="0">
                <a:latin typeface="Times New Roman" pitchFamily="18" charset="0"/>
              </a:rPr>
              <a:t> </a:t>
            </a:r>
            <a:r>
              <a:rPr lang="en-US" sz="3000" b="1" dirty="0">
                <a:latin typeface="Times New Roman" pitchFamily="18" charset="0"/>
              </a:rPr>
              <a:t>&gt; </a:t>
            </a:r>
            <a:r>
              <a:rPr lang="en-US" sz="3000" b="1" i="1" dirty="0">
                <a:latin typeface="Times New Roman" pitchFamily="18" charset="0"/>
              </a:rPr>
              <a:t>N</a:t>
            </a:r>
            <a:r>
              <a:rPr lang="en-US" sz="3000" b="1" dirty="0" smtClean="0">
                <a:latin typeface="Times New Roman" pitchFamily="18" charset="0"/>
              </a:rPr>
              <a:t>) :</a:t>
            </a:r>
            <a:endParaRPr lang="en-US" sz="3000" b="1" dirty="0">
              <a:latin typeface="Times New Roman" pitchFamily="18" charset="0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</a:rPr>
              <a:t>Sign-extension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</a:rPr>
              <a:t>Zero-extension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Increasing Bit Width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92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373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Sign bit </a:t>
            </a:r>
            <a:r>
              <a:rPr lang="en-US" sz="3000" dirty="0" smtClean="0">
                <a:latin typeface="Times New Roman" pitchFamily="18" charset="0"/>
              </a:rPr>
              <a:t>copied to </a:t>
            </a:r>
            <a:r>
              <a:rPr lang="en-US" sz="3000" dirty="0" err="1" smtClean="0">
                <a:latin typeface="Times New Roman" pitchFamily="18" charset="0"/>
              </a:rPr>
              <a:t>msb’s</a:t>
            </a:r>
            <a:endParaRPr lang="en-US" sz="30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Number value </a:t>
            </a:r>
            <a:r>
              <a:rPr lang="en-US" sz="3000" dirty="0" smtClean="0">
                <a:latin typeface="Times New Roman" pitchFamily="18" charset="0"/>
              </a:rPr>
              <a:t>is same</a:t>
            </a:r>
            <a:endParaRPr lang="en-US" sz="30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representation of 3 =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</a:t>
            </a:r>
            <a:r>
              <a:rPr lang="en-US" sz="2400" dirty="0">
                <a:latin typeface="Times New Roman" pitchFamily="18" charset="0"/>
              </a:rPr>
              <a:t>011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sign-extended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0011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representation of -5 =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011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sign-extended value: 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Times New Roman" pitchFamily="18" charset="0"/>
              </a:rPr>
              <a:t>1111</a:t>
            </a:r>
            <a:r>
              <a:rPr lang="en-US" sz="2400" dirty="0" smtClean="0">
                <a:latin typeface="Times New Roman" pitchFamily="18" charset="0"/>
              </a:rPr>
              <a:t>1011</a:t>
            </a:r>
            <a:endParaRPr lang="en-US" sz="24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04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475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 smtClean="0">
                <a:latin typeface="Times New Roman" pitchFamily="18" charset="0"/>
              </a:rPr>
              <a:t>Zeros copied to </a:t>
            </a:r>
            <a:r>
              <a:rPr lang="en-US" sz="3000" dirty="0" err="1" smtClean="0">
                <a:latin typeface="Times New Roman" pitchFamily="18" charset="0"/>
              </a:rPr>
              <a:t>msb’s</a:t>
            </a:r>
            <a:endParaRPr lang="en-US" sz="3000" dirty="0" smtClean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 smtClean="0">
                <a:latin typeface="Times New Roman" pitchFamily="18" charset="0"/>
              </a:rPr>
              <a:t>Value changes for negative numbers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value = </a:t>
            </a:r>
            <a:r>
              <a:rPr lang="en-US" sz="2400" dirty="0" smtClean="0">
                <a:latin typeface="Times New Roman" pitchFamily="18" charset="0"/>
              </a:rPr>
              <a:t>                             0011</a:t>
            </a:r>
            <a:r>
              <a:rPr lang="en-US" sz="2400" baseline="-25000" dirty="0" smtClean="0">
                <a:latin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= 3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zero-extended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0011 = 3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value = </a:t>
            </a:r>
            <a:r>
              <a:rPr lang="en-US" sz="2400" dirty="0" smtClean="0">
                <a:latin typeface="Times New Roman" pitchFamily="18" charset="0"/>
              </a:rPr>
              <a:t>                             1011 </a:t>
            </a:r>
            <a:r>
              <a:rPr lang="en-US" sz="2400" dirty="0">
                <a:latin typeface="Times New Roman" pitchFamily="18" charset="0"/>
              </a:rPr>
              <a:t>= -5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  <a:endParaRPr lang="en-US" sz="2400" dirty="0">
              <a:latin typeface="Times New Roman" pitchFamily="18" charset="0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zero-extended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1011 = 11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  <a:endParaRPr lang="en-US" sz="24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Zero-Extension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698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839999"/>
              </p:ext>
            </p:extLst>
          </p:nvPr>
        </p:nvGraphicFramePr>
        <p:xfrm>
          <a:off x="609600" y="3845753"/>
          <a:ext cx="8610600" cy="202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VISIO" r:id="rId8" imgW="5744386" imgH="1346412" progId="Visio.Drawing.6">
                  <p:embed/>
                </p:oleObj>
              </mc:Choice>
              <mc:Fallback>
                <p:oleObj name="VISIO" r:id="rId8" imgW="5744386" imgH="1346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45753"/>
                        <a:ext cx="8610600" cy="2020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1894" name="Group 102"/>
          <p:cNvGraphicFramePr>
            <a:graphicFrameLocks noGrp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70955809"/>
              </p:ext>
            </p:extLst>
          </p:nvPr>
        </p:nvGraphicFramePr>
        <p:xfrm>
          <a:off x="1981200" y="1219200"/>
          <a:ext cx="4876800" cy="1646239"/>
        </p:xfrm>
        <a:graphic>
          <a:graphicData uri="http://schemas.openxmlformats.org/drawingml/2006/table">
            <a:tbl>
              <a:tblPr/>
              <a:tblGrid>
                <a:gridCol w="2514600"/>
                <a:gridCol w="2362200"/>
              </a:tblGrid>
              <a:tr h="45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System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Range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Unsigned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[0,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Sign/Magnitude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1), 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Two’s Complement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78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5800" name="Text Box 10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3124200"/>
            <a:ext cx="624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For example, 4-bit representation: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 Comparison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15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b="1" dirty="0" smtClean="0"/>
              <a:t>Perform logic functions: </a:t>
            </a:r>
          </a:p>
          <a:p>
            <a:pPr lvl="1" eaLnBrk="1" hangingPunct="1"/>
            <a:r>
              <a:rPr lang="en-US" dirty="0" smtClean="0"/>
              <a:t>inversion (NOT), AND, OR, NAND, NOR, etc.</a:t>
            </a:r>
          </a:p>
          <a:p>
            <a:pPr eaLnBrk="1" hangingPunct="1"/>
            <a:r>
              <a:rPr lang="en-US" b="1" dirty="0" smtClean="0"/>
              <a:t>Single-input: </a:t>
            </a:r>
          </a:p>
          <a:p>
            <a:pPr lvl="1" eaLnBrk="1" hangingPunct="1"/>
            <a:r>
              <a:rPr lang="en-US" dirty="0" smtClean="0"/>
              <a:t>NOT gate, buffer</a:t>
            </a:r>
          </a:p>
          <a:p>
            <a:pPr eaLnBrk="1" hangingPunct="1"/>
            <a:r>
              <a:rPr lang="en-US" b="1" dirty="0" smtClean="0"/>
              <a:t>Two-input: </a:t>
            </a:r>
          </a:p>
          <a:p>
            <a:pPr lvl="1" eaLnBrk="1" hangingPunct="1"/>
            <a:r>
              <a:rPr lang="en-US" dirty="0" smtClean="0"/>
              <a:t>AND, OR, XOR, NAND, NOR, XNOR</a:t>
            </a:r>
          </a:p>
          <a:p>
            <a:pPr eaLnBrk="1" hangingPunct="1"/>
            <a:r>
              <a:rPr lang="en-US" b="1" dirty="0" smtClean="0"/>
              <a:t>Multiple-input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6356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9874656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08057419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737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4423294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46575575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363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2023945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38282583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396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158048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0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48940321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1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346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2970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385" y="1181100"/>
            <a:ext cx="441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Hiding details when they aren’t important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381004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055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7525615"/>
              </p:ext>
            </p:extLst>
          </p:nvPr>
        </p:nvGraphicFramePr>
        <p:xfrm>
          <a:off x="914400" y="1466850"/>
          <a:ext cx="8001000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VISIO" r:id="rId6" imgW="3580920" imgH="1457280" progId="Visio.Drawing.6">
                  <p:embed/>
                </p:oleObj>
              </mc:Choice>
              <mc:Fallback>
                <p:oleObj name="VISIO" r:id="rId6" imgW="358092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774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0827044"/>
              </p:ext>
            </p:extLst>
          </p:nvPr>
        </p:nvGraphicFramePr>
        <p:xfrm>
          <a:off x="914400" y="1466850"/>
          <a:ext cx="80010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VISIO" r:id="rId6" imgW="3584448" imgH="1456944" progId="Visio.Drawing.6">
                  <p:embed/>
                </p:oleObj>
              </mc:Choice>
              <mc:Fallback>
                <p:oleObj name="VISIO" r:id="rId6" imgW="3584448" imgH="14569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621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2772920"/>
              </p:ext>
            </p:extLst>
          </p:nvPr>
        </p:nvGraphicFramePr>
        <p:xfrm>
          <a:off x="1531938" y="1219200"/>
          <a:ext cx="2374900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9" name="VISIO" r:id="rId6" imgW="961200" imgH="1914480" progId="Visio.Drawing.6">
                  <p:embed/>
                </p:oleObj>
              </mc:Choice>
              <mc:Fallback>
                <p:oleObj name="VISIO" r:id="rId6" imgW="96120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219200"/>
                        <a:ext cx="2374900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119940"/>
              </p:ext>
            </p:extLst>
          </p:nvPr>
        </p:nvGraphicFramePr>
        <p:xfrm>
          <a:off x="5126420" y="1219200"/>
          <a:ext cx="2341179" cy="4666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0" name="VISIO" r:id="rId8" imgW="961200" imgH="1914480" progId="Visio.Drawing.6">
                  <p:embed/>
                </p:oleObj>
              </mc:Choice>
              <mc:Fallback>
                <p:oleObj name="VISIO" r:id="rId8" imgW="961200" imgH="191448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6420" y="1219200"/>
                        <a:ext cx="2341179" cy="4666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005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7714415"/>
              </p:ext>
            </p:extLst>
          </p:nvPr>
        </p:nvGraphicFramePr>
        <p:xfrm>
          <a:off x="1477962" y="1219200"/>
          <a:ext cx="2484438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VISIO" r:id="rId7" imgW="961644" imgH="1914144" progId="Visio.Drawing.6">
                  <p:embed/>
                </p:oleObj>
              </mc:Choice>
              <mc:Fallback>
                <p:oleObj name="VISIO" r:id="rId7" imgW="961644" imgH="1914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2" y="1219200"/>
                        <a:ext cx="2484438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499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62200" y="5943600"/>
            <a:ext cx="475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/>
              <a:t> Multi-input XOR: Odd parity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692270"/>
              </p:ext>
            </p:extLst>
          </p:nvPr>
        </p:nvGraphicFramePr>
        <p:xfrm>
          <a:off x="5126038" y="1219200"/>
          <a:ext cx="2341562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VISIO" r:id="rId9" imgW="961200" imgH="1914480" progId="Visio.Drawing.6">
                  <p:embed/>
                </p:oleObj>
              </mc:Choice>
              <mc:Fallback>
                <p:oleObj name="VISIO" r:id="rId9" imgW="961200" imgH="191448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8" y="1219200"/>
                        <a:ext cx="2341562" cy="466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84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Discrete voltages represent 1 and 0</a:t>
            </a:r>
          </a:p>
          <a:p>
            <a:pPr eaLnBrk="1" hangingPunct="1"/>
            <a:r>
              <a:rPr lang="en-US" dirty="0" smtClean="0"/>
              <a:t>For example: </a:t>
            </a:r>
          </a:p>
          <a:p>
            <a:pPr lvl="1" eaLnBrk="1" hangingPunct="1"/>
            <a:r>
              <a:rPr lang="en-US" dirty="0" smtClean="0"/>
              <a:t>0 = </a:t>
            </a:r>
            <a:r>
              <a:rPr lang="en-US" i="1" dirty="0" smtClean="0"/>
              <a:t>ground</a:t>
            </a:r>
            <a:r>
              <a:rPr lang="en-US" dirty="0" smtClean="0"/>
              <a:t> (GND) or 0 volts</a:t>
            </a:r>
          </a:p>
          <a:p>
            <a:pPr lvl="1" eaLnBrk="1" hangingPunct="1"/>
            <a:r>
              <a:rPr lang="en-US" dirty="0" smtClean="0"/>
              <a:t>1 =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or 5 volts</a:t>
            </a:r>
          </a:p>
          <a:p>
            <a:pPr eaLnBrk="1" hangingPunct="1"/>
            <a:r>
              <a:rPr lang="en-US" dirty="0" smtClean="0"/>
              <a:t>What about 4.99 volts?  Is that a 0 or a 1?</a:t>
            </a:r>
          </a:p>
          <a:p>
            <a:pPr eaLnBrk="1" hangingPunct="1"/>
            <a:r>
              <a:rPr lang="en-US" dirty="0" smtClean="0"/>
              <a:t>What about 3.2 volts?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438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i="1" dirty="0" smtClean="0"/>
              <a:t>Range</a:t>
            </a:r>
            <a:r>
              <a:rPr lang="en-US" dirty="0" smtClean="0"/>
              <a:t> of voltages for 1 and 0</a:t>
            </a:r>
          </a:p>
          <a:p>
            <a:pPr eaLnBrk="1" hangingPunct="1"/>
            <a:r>
              <a:rPr lang="en-US" dirty="0" smtClean="0"/>
              <a:t>Different ranges for inputs and outputs to allow for </a:t>
            </a:r>
            <a:r>
              <a:rPr lang="en-US" i="1" dirty="0" smtClean="0"/>
              <a:t>noise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850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558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b="1" dirty="0" smtClean="0"/>
              <a:t>Anything that degrades the signal</a:t>
            </a:r>
          </a:p>
          <a:p>
            <a:pPr lvl="1" eaLnBrk="1" hangingPunct="1"/>
            <a:r>
              <a:rPr lang="en-US" dirty="0" smtClean="0"/>
              <a:t>E.g., resistance, power supply noise, coupling to neighboring wires, etc.</a:t>
            </a:r>
          </a:p>
          <a:p>
            <a:pPr eaLnBrk="1" hangingPunct="1"/>
            <a:r>
              <a:rPr lang="en-US" b="1" dirty="0" smtClean="0"/>
              <a:t>Example:</a:t>
            </a:r>
            <a:r>
              <a:rPr lang="en-US" dirty="0" smtClean="0"/>
              <a:t> a gate (driver) outputs 5 V but, because of resistance in a long wire, receiver gets 4.5 V</a:t>
            </a:r>
          </a:p>
        </p:txBody>
      </p:sp>
      <p:graphicFrame>
        <p:nvGraphicFramePr>
          <p:cNvPr id="890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12474712"/>
              </p:ext>
            </p:extLst>
          </p:nvPr>
        </p:nvGraphicFramePr>
        <p:xfrm>
          <a:off x="1828800" y="4572000"/>
          <a:ext cx="50292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VISIO" r:id="rId6" imgW="1978401" imgH="705263" progId="Visio.Drawing.6">
                  <p:embed/>
                </p:oleObj>
              </mc:Choice>
              <mc:Fallback>
                <p:oleObj name="VISIO" r:id="rId6" imgW="1978401" imgH="70526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50292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72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With logically valid inputs, every circuit element must produce logically valid outputs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Use limited ranges of voltages to represent discrete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Static 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013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4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9987013"/>
              </p:ext>
            </p:extLst>
          </p:nvPr>
        </p:nvGraphicFramePr>
        <p:xfrm>
          <a:off x="2971800" y="86518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8" name="VISIO" r:id="rId8" imgW="1978401" imgH="517498" progId="Visio.Drawing.6">
                  <p:embed/>
                </p:oleObj>
              </mc:Choice>
              <mc:Fallback>
                <p:oleObj name="VISIO" r:id="rId8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86518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23603042"/>
              </p:ext>
            </p:extLst>
          </p:nvPr>
        </p:nvGraphicFramePr>
        <p:xfrm>
          <a:off x="1066800" y="1839913"/>
          <a:ext cx="853440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VISIO" r:id="rId10" imgW="4030077" imgH="1686831" progId="Visio.Drawing.6">
                  <p:embed/>
                </p:oleObj>
              </mc:Choice>
              <mc:Fallback>
                <p:oleObj name="VISIO" r:id="rId10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39913"/>
                        <a:ext cx="8534400" cy="357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114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777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072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7886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Intentionally </a:t>
            </a:r>
            <a:r>
              <a:rPr lang="en-US" sz="3200" dirty="0" smtClean="0">
                <a:latin typeface="Times New Roman" pitchFamily="18" charset="0"/>
              </a:rPr>
              <a:t>restrict design </a:t>
            </a:r>
            <a:r>
              <a:rPr lang="en-US" sz="3200" dirty="0">
                <a:latin typeface="Times New Roman" pitchFamily="18" charset="0"/>
              </a:rPr>
              <a:t>choices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</a:rPr>
              <a:t>Example</a:t>
            </a:r>
            <a:r>
              <a:rPr lang="en-US" sz="3200" dirty="0">
                <a:latin typeface="Times New Roman" pitchFamily="18" charset="0"/>
              </a:rPr>
              <a:t>: Digital discipline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iscrete </a:t>
            </a:r>
            <a:r>
              <a:rPr lang="en-US" dirty="0">
                <a:latin typeface="Times New Roman" pitchFamily="18" charset="0"/>
              </a:rPr>
              <a:t>voltages instead of </a:t>
            </a:r>
            <a:r>
              <a:rPr lang="en-US" dirty="0" smtClean="0">
                <a:latin typeface="Times New Roman" pitchFamily="18" charset="0"/>
              </a:rPr>
              <a:t>continuous</a:t>
            </a:r>
            <a:endParaRPr lang="en-US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 smtClean="0">
                <a:latin typeface="Times New Roman" pitchFamily="18" charset="0"/>
              </a:rPr>
              <a:t>Simpler </a:t>
            </a:r>
            <a:r>
              <a:rPr lang="en-US" dirty="0">
                <a:latin typeface="Times New Roman" pitchFamily="18" charset="0"/>
              </a:rPr>
              <a:t>to design than analog circuits – can build more sophisticated systems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Digital systems replacing analog predecessors: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Times New Roman" pitchFamily="18" charset="0"/>
              </a:rPr>
              <a:t>i.e</a:t>
            </a:r>
            <a:r>
              <a:rPr lang="en-US" sz="2400" dirty="0">
                <a:latin typeface="Times New Roman" pitchFamily="18" charset="0"/>
              </a:rPr>
              <a:t>., digital cameras, digital television, cell phones, CDs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766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480438"/>
              </p:ext>
            </p:extLst>
          </p:nvPr>
        </p:nvGraphicFramePr>
        <p:xfrm>
          <a:off x="2895600" y="86518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VISIO" r:id="rId10" imgW="1978401" imgH="517498" progId="Visio.Drawing.6">
                  <p:embed/>
                </p:oleObj>
              </mc:Choice>
              <mc:Fallback>
                <p:oleObj name="VISIO" r:id="rId10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86518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12889503"/>
              </p:ext>
            </p:extLst>
          </p:nvPr>
        </p:nvGraphicFramePr>
        <p:xfrm>
          <a:off x="990600" y="1839913"/>
          <a:ext cx="853440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VISIO" r:id="rId12" imgW="4030077" imgH="1686831" progId="Visio.Drawing.6">
                  <p:embed/>
                </p:oleObj>
              </mc:Choice>
              <mc:Fallback>
                <p:oleObj name="VISIO" r:id="rId12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39913"/>
                        <a:ext cx="8534400" cy="357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52800" y="5334000"/>
            <a:ext cx="32766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=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OH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IH</a:t>
            </a:r>
          </a:p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chemeClr val="accent2"/>
                </a:solidFill>
              </a:rPr>
              <a:t> = 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IL</a:t>
            </a:r>
            <a:r>
              <a:rPr lang="en-US" dirty="0">
                <a:solidFill>
                  <a:schemeClr val="accent2"/>
                </a:solidFill>
              </a:rPr>
              <a:t>  –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OL</a:t>
            </a:r>
          </a:p>
        </p:txBody>
      </p:sp>
      <p:sp>
        <p:nvSpPr>
          <p:cNvPr id="9217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76600" y="5334000"/>
            <a:ext cx="3048000" cy="1219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Noise Margins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556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9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9886822"/>
              </p:ext>
            </p:extLst>
          </p:nvPr>
        </p:nvGraphicFramePr>
        <p:xfrm>
          <a:off x="533400" y="1676400"/>
          <a:ext cx="8534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VISIO" r:id="rId12" imgW="5458922" imgH="2437891" progId="Visio.Drawing.6">
                  <p:embed/>
                </p:oleObj>
              </mc:Choice>
              <mc:Fallback>
                <p:oleObj name="VISIO" r:id="rId12" imgW="5458922" imgH="243789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76400"/>
                        <a:ext cx="8534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2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1143000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Ideal Buffer:                         Real Buffer:</a:t>
            </a:r>
          </a:p>
        </p:txBody>
      </p:sp>
      <p:sp>
        <p:nvSpPr>
          <p:cNvPr id="9319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5576888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solidFill>
                  <a:schemeClr val="accent2"/>
                </a:solidFill>
              </a:rPr>
              <a:t>NM</a:t>
            </a:r>
            <a:r>
              <a:rPr lang="en-US" i="1" baseline="-25000">
                <a:solidFill>
                  <a:schemeClr val="accent2"/>
                </a:solidFill>
              </a:rPr>
              <a:t>H</a:t>
            </a:r>
            <a:r>
              <a:rPr lang="en-US">
                <a:solidFill>
                  <a:schemeClr val="accent2"/>
                </a:solidFill>
              </a:rPr>
              <a:t> = </a:t>
            </a:r>
            <a:r>
              <a:rPr lang="en-US" i="1">
                <a:solidFill>
                  <a:schemeClr val="accent2"/>
                </a:solidFill>
              </a:rPr>
              <a:t>NM</a:t>
            </a:r>
            <a:r>
              <a:rPr lang="en-US" i="1" baseline="-25000">
                <a:solidFill>
                  <a:schemeClr val="accent2"/>
                </a:solidFill>
              </a:rPr>
              <a:t>L</a:t>
            </a:r>
            <a:r>
              <a:rPr lang="en-US">
                <a:solidFill>
                  <a:schemeClr val="accent2"/>
                </a:solidFill>
              </a:rPr>
              <a:t> = </a:t>
            </a:r>
            <a:r>
              <a:rPr lang="en-US" i="1">
                <a:solidFill>
                  <a:schemeClr val="accent2"/>
                </a:solidFill>
              </a:rPr>
              <a:t>V</a:t>
            </a:r>
            <a:r>
              <a:rPr lang="en-US" i="1" baseline="-25000">
                <a:solidFill>
                  <a:schemeClr val="accent2"/>
                </a:solidFill>
              </a:rPr>
              <a:t>DD</a:t>
            </a:r>
            <a:r>
              <a:rPr lang="en-US">
                <a:solidFill>
                  <a:schemeClr val="accent2"/>
                </a:solidFill>
              </a:rPr>
              <a:t>/2</a:t>
            </a:r>
            <a:endParaRPr lang="en-US" i="1" baseline="-25000">
              <a:solidFill>
                <a:schemeClr val="accent2"/>
              </a:solidFill>
            </a:endParaRPr>
          </a:p>
        </p:txBody>
      </p:sp>
      <p:sp>
        <p:nvSpPr>
          <p:cNvPr id="9319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8200" y="5562600"/>
            <a:ext cx="3581400" cy="609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5562600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H 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chemeClr val="accent2"/>
                </a:solidFill>
              </a:rPr>
              <a:t> &lt;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DD</a:t>
            </a:r>
            <a:r>
              <a:rPr lang="en-US" dirty="0">
                <a:solidFill>
                  <a:schemeClr val="accent2"/>
                </a:solidFill>
              </a:rPr>
              <a:t>/2</a:t>
            </a:r>
            <a:endParaRPr lang="en-US" i="1" baseline="-25000" dirty="0">
              <a:solidFill>
                <a:schemeClr val="accent2"/>
              </a:solidFill>
            </a:endParaRPr>
          </a:p>
        </p:txBody>
      </p:sp>
      <p:sp>
        <p:nvSpPr>
          <p:cNvPr id="93196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00600" y="5548313"/>
            <a:ext cx="3352800" cy="609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40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66" name="Object 6"/>
          <p:cNvGraphicFramePr>
            <a:graphicFrameLocks noGrp="1" noChangeAspect="1"/>
          </p:cNvGraphicFramePr>
          <p:nvPr>
            <p:ph sz="quarter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7331186"/>
              </p:ext>
            </p:extLst>
          </p:nvPr>
        </p:nvGraphicFramePr>
        <p:xfrm>
          <a:off x="4038600" y="2286000"/>
          <a:ext cx="4953000" cy="314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VISIO" r:id="rId9" imgW="2654955" imgH="1685782" progId="Visio.Drawing.6">
                  <p:embed/>
                </p:oleObj>
              </mc:Choice>
              <mc:Fallback>
                <p:oleObj name="VISIO" r:id="rId9" imgW="2654955" imgH="168578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4953000" cy="3142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7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89366942"/>
              </p:ext>
            </p:extLst>
          </p:nvPr>
        </p:nvGraphicFramePr>
        <p:xfrm>
          <a:off x="3352800" y="1203325"/>
          <a:ext cx="20574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6" name="VISIO" r:id="rId11" imgW="772431" imgH="262566" progId="Visio.Drawing.6">
                  <p:embed/>
                </p:oleObj>
              </mc:Choice>
              <mc:Fallback>
                <p:oleObj name="VISIO" r:id="rId11" imgW="772431" imgH="26256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203325"/>
                        <a:ext cx="20574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26847194"/>
              </p:ext>
            </p:extLst>
          </p:nvPr>
        </p:nvGraphicFramePr>
        <p:xfrm>
          <a:off x="762000" y="2380272"/>
          <a:ext cx="3657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7" name="VISIO" r:id="rId13" imgW="2601231" imgH="2294396" progId="Visio.Drawing.6">
                  <p:embed/>
                </p:oleObj>
              </mc:Choice>
              <mc:Fallback>
                <p:oleObj name="VISIO" r:id="rId13" imgW="2601231" imgH="2294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80272"/>
                        <a:ext cx="3657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4215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453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8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8247466"/>
              </p:ext>
            </p:extLst>
          </p:nvPr>
        </p:nvGraphicFramePr>
        <p:xfrm>
          <a:off x="6970713" y="1447800"/>
          <a:ext cx="2173287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r:id="rId7" imgW="1123950" imgH="1971675" progId="">
                  <p:embed/>
                </p:oleObj>
              </mc:Choice>
              <mc:Fallback>
                <p:oleObj r:id="rId7" imgW="1123950" imgH="197167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447800"/>
                        <a:ext cx="2173287" cy="38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Rectangle 3"/>
          <p:cNvSpPr>
            <a:spLocks noGrp="1" noChangeArrowheads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14400" y="1219200"/>
            <a:ext cx="6210300" cy="49530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In 1970’s and 1980’s, V</a:t>
            </a:r>
            <a:r>
              <a:rPr lang="en-US" baseline="-25000" dirty="0" smtClean="0"/>
              <a:t>DD</a:t>
            </a:r>
            <a:r>
              <a:rPr lang="en-US" dirty="0" smtClean="0"/>
              <a:t> = 5 V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</a:t>
            </a:r>
            <a:r>
              <a:rPr lang="en-US" baseline="-25000" dirty="0" smtClean="0"/>
              <a:t>DD</a:t>
            </a:r>
            <a:r>
              <a:rPr lang="en-US" dirty="0" smtClean="0"/>
              <a:t> has dropped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Avoid frying tiny transistors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Save power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3.3 V, 2.5 V, 1.8 V, 1.5 V, 1.2 V, 1.0 V, …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Be careful connecting chips with different supply voltages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Chips operate because they contain magic smoke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Proof: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if the magic smoke is let out, the chip stops working</a:t>
            </a:r>
          </a:p>
        </p:txBody>
      </p:sp>
      <p:sp>
        <p:nvSpPr>
          <p:cNvPr id="95239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0" y="16002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sz="4400" baseline="-25000" dirty="0" smtClean="0">
                <a:solidFill>
                  <a:schemeClr val="bg1"/>
                </a:solidFill>
                <a:latin typeface="+mj-lt"/>
              </a:rPr>
              <a:t>DD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Scaling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2697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0041" name="Group 57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5434371"/>
              </p:ext>
            </p:extLst>
          </p:nvPr>
        </p:nvGraphicFramePr>
        <p:xfrm>
          <a:off x="990600" y="1524000"/>
          <a:ext cx="7772400" cy="3200402"/>
        </p:xfrm>
        <a:graphic>
          <a:graphicData uri="http://schemas.openxmlformats.org/drawingml/2006/table">
            <a:tbl>
              <a:tblPr/>
              <a:tblGrid>
                <a:gridCol w="1981200"/>
                <a:gridCol w="2057400"/>
                <a:gridCol w="990600"/>
                <a:gridCol w="914400"/>
                <a:gridCol w="914400"/>
                <a:gridCol w="914400"/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Logic Family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 (4.75 - 5.25)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 (4.5 - 6)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LVTTL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LVCMOS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26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626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Family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3199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7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9547767"/>
              </p:ext>
            </p:extLst>
          </p:nvPr>
        </p:nvGraphicFramePr>
        <p:xfrm>
          <a:off x="2209800" y="3906837"/>
          <a:ext cx="441960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VISIO" r:id="rId7" imgW="1616610" imgH="772431" progId="Visio.Drawing.6">
                  <p:embed/>
                </p:oleObj>
              </mc:Choice>
              <mc:Fallback>
                <p:oleObj name="VISIO" r:id="rId7" imgW="1616610" imgH="7724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906837"/>
                        <a:ext cx="441960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7286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>
                <a:latin typeface="Times New Roman" pitchFamily="18" charset="0"/>
              </a:rPr>
              <a:t>Logic gates </a:t>
            </a:r>
            <a:r>
              <a:rPr lang="en-US" sz="3800" dirty="0" smtClean="0">
                <a:latin typeface="Times New Roman" pitchFamily="18" charset="0"/>
              </a:rPr>
              <a:t>built from </a:t>
            </a:r>
            <a:r>
              <a:rPr lang="en-US" sz="3800" dirty="0">
                <a:latin typeface="Times New Roman" pitchFamily="18" charset="0"/>
              </a:rPr>
              <a:t>transistors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 smtClean="0">
                <a:latin typeface="Times New Roman" pitchFamily="18" charset="0"/>
              </a:rPr>
              <a:t>3-ported </a:t>
            </a:r>
            <a:r>
              <a:rPr lang="en-US" sz="3800" dirty="0">
                <a:latin typeface="Times New Roman" pitchFamily="18" charset="0"/>
              </a:rPr>
              <a:t>voltage-controlled switch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Times New Roman" pitchFamily="18" charset="0"/>
              </a:rPr>
              <a:t>2 </a:t>
            </a:r>
            <a:r>
              <a:rPr lang="en-US" sz="2800" dirty="0">
                <a:latin typeface="Times New Roman" pitchFamily="18" charset="0"/>
              </a:rPr>
              <a:t>ports </a:t>
            </a:r>
            <a:r>
              <a:rPr lang="en-US" sz="2800" dirty="0" smtClean="0">
                <a:latin typeface="Times New Roman" pitchFamily="18" charset="0"/>
              </a:rPr>
              <a:t>connected </a:t>
            </a:r>
            <a:r>
              <a:rPr lang="en-US" sz="2800" dirty="0">
                <a:latin typeface="Times New Roman" pitchFamily="18" charset="0"/>
              </a:rPr>
              <a:t>depending on </a:t>
            </a:r>
            <a:r>
              <a:rPr lang="en-US" sz="2800" dirty="0" smtClean="0">
                <a:latin typeface="Times New Roman" pitchFamily="18" charset="0"/>
              </a:rPr>
              <a:t>voltage of 3rd</a:t>
            </a:r>
            <a:endParaRPr lang="en-US" sz="2800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Times New Roman" pitchFamily="18" charset="0"/>
              </a:rPr>
              <a:t>d </a:t>
            </a:r>
            <a:r>
              <a:rPr lang="en-US" sz="2800" dirty="0">
                <a:latin typeface="Times New Roman" pitchFamily="18" charset="0"/>
              </a:rPr>
              <a:t>and </a:t>
            </a:r>
            <a:r>
              <a:rPr lang="en-US" sz="2800" dirty="0" smtClean="0">
                <a:latin typeface="Times New Roman" pitchFamily="18" charset="0"/>
              </a:rPr>
              <a:t>s </a:t>
            </a:r>
            <a:r>
              <a:rPr lang="en-US" sz="2800" dirty="0">
                <a:latin typeface="Times New Roman" pitchFamily="18" charset="0"/>
              </a:rPr>
              <a:t>are connected (ON) </a:t>
            </a:r>
            <a:r>
              <a:rPr lang="en-US" sz="2800" dirty="0" smtClean="0">
                <a:latin typeface="Times New Roman" pitchFamily="18" charset="0"/>
              </a:rPr>
              <a:t>when g </a:t>
            </a:r>
            <a:r>
              <a:rPr lang="en-US" sz="2800" dirty="0">
                <a:latin typeface="Times New Roman" pitchFamily="18" charset="0"/>
              </a:rPr>
              <a:t>is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765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8310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13716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Nicknamed “Mayor of Silicon Valley”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Cofounded Fairchild Semiconductor in 1957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Cofounded Intel in 1968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Co-invented the integrated circuit</a:t>
            </a:r>
          </a:p>
        </p:txBody>
      </p:sp>
      <p:pic>
        <p:nvPicPr>
          <p:cNvPr id="98311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1447800"/>
            <a:ext cx="2519362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Robert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Noyce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, 1927-1990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0157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7789245"/>
              </p:ext>
            </p:extLst>
          </p:nvPr>
        </p:nvGraphicFramePr>
        <p:xfrm>
          <a:off x="990600" y="3508375"/>
          <a:ext cx="7967662" cy="289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VISIO" r:id="rId7" imgW="4053840" imgH="1467612" progId="Visio.Drawing.6">
                  <p:embed/>
                </p:oleObj>
              </mc:Choice>
              <mc:Fallback>
                <p:oleObj name="VISIO" r:id="rId7" imgW="4053840" imgH="14676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08375"/>
                        <a:ext cx="7967662" cy="289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933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Transistors </a:t>
            </a:r>
            <a:r>
              <a:rPr lang="en-US" sz="2800" dirty="0" smtClean="0">
                <a:latin typeface="Times New Roman" pitchFamily="18" charset="0"/>
              </a:rPr>
              <a:t>built from </a:t>
            </a:r>
            <a:r>
              <a:rPr lang="en-US" sz="2800" dirty="0">
                <a:latin typeface="Times New Roman" pitchFamily="18" charset="0"/>
              </a:rPr>
              <a:t>silicon, a semiconductor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Pure silicon is a poor conductor (no free charges)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Doped silicon is a good conductor (free charges)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n-type (free </a:t>
            </a:r>
            <a:r>
              <a:rPr lang="en-US" sz="2400" i="1" dirty="0">
                <a:latin typeface="Times New Roman" pitchFamily="18" charset="0"/>
              </a:rPr>
              <a:t>n</a:t>
            </a:r>
            <a:r>
              <a:rPr lang="en-US" sz="2400" dirty="0">
                <a:latin typeface="Times New Roman" pitchFamily="18" charset="0"/>
              </a:rPr>
              <a:t>egative charges, electrons)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p-type (free </a:t>
            </a:r>
            <a:r>
              <a:rPr lang="en-US" sz="2400" i="1" dirty="0">
                <a:latin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</a:rPr>
              <a:t>ositive charges, holes)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Silicon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889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8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9051784"/>
              </p:ext>
            </p:extLst>
          </p:nvPr>
        </p:nvGraphicFramePr>
        <p:xfrm>
          <a:off x="3657600" y="2895600"/>
          <a:ext cx="6477000" cy="327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0" name="VISIO" r:id="rId7" imgW="3813048" imgH="1929384" progId="Visio.Drawing.6">
                  <p:embed/>
                </p:oleObj>
              </mc:Choice>
              <mc:Fallback>
                <p:oleObj name="VISIO" r:id="rId7" imgW="3813048" imgH="19293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95600"/>
                        <a:ext cx="6477000" cy="327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035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Metal oxide silicon (MOS) transistors: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Times New Roman" pitchFamily="18" charset="0"/>
              </a:rPr>
              <a:t>Polysilicon</a:t>
            </a:r>
            <a:r>
              <a:rPr lang="en-US" sz="2400" dirty="0">
                <a:latin typeface="Times New Roman" pitchFamily="18" charset="0"/>
              </a:rPr>
              <a:t> (used to be </a:t>
            </a:r>
            <a:r>
              <a:rPr lang="en-US" sz="2400" b="1" dirty="0">
                <a:latin typeface="Times New Roman" pitchFamily="18" charset="0"/>
              </a:rPr>
              <a:t>metal</a:t>
            </a:r>
            <a:r>
              <a:rPr lang="en-US" sz="2400" dirty="0">
                <a:latin typeface="Times New Roman" pitchFamily="18" charset="0"/>
              </a:rPr>
              <a:t>) gate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Times New Roman" pitchFamily="18" charset="0"/>
              </a:rPr>
              <a:t>Oxide</a:t>
            </a:r>
            <a:r>
              <a:rPr lang="en-US" sz="2400" dirty="0">
                <a:latin typeface="Times New Roman" pitchFamily="18" charset="0"/>
              </a:rPr>
              <a:t> (silicon dioxide) insulator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Doped </a:t>
            </a:r>
            <a:r>
              <a:rPr lang="en-US" sz="2400" b="1" dirty="0">
                <a:latin typeface="Times New Roman" pitchFamily="18" charset="0"/>
              </a:rPr>
              <a:t>silicon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MOS 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719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82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0567440"/>
              </p:ext>
            </p:extLst>
          </p:nvPr>
        </p:nvGraphicFramePr>
        <p:xfrm>
          <a:off x="914400" y="3054350"/>
          <a:ext cx="777240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VISIO" r:id="rId8" imgW="3921692" imgH="1457850" progId="Visio.Drawing.6">
                  <p:embed/>
                </p:oleObj>
              </mc:Choice>
              <mc:Fallback>
                <p:oleObj name="VISIO" r:id="rId8" imgW="3921692" imgH="14578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54350"/>
                        <a:ext cx="7772400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1383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066800"/>
            <a:ext cx="35814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Gate = 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/>
              <a:t>OFF </a:t>
            </a:r>
            <a:r>
              <a:rPr lang="en-US" dirty="0"/>
              <a:t>(no connection between source and drain)</a:t>
            </a:r>
          </a:p>
        </p:txBody>
      </p:sp>
      <p:sp>
        <p:nvSpPr>
          <p:cNvPr id="101384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1066800"/>
            <a:ext cx="40386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Gate =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  <a:r>
              <a:rPr lang="en-US" dirty="0" smtClean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/>
              <a:t>ON  </a:t>
            </a:r>
            <a:r>
              <a:rPr lang="en-US" dirty="0"/>
              <a:t>(channel between source and drain)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37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175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dirty="0" smtClean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 smtClean="0">
                <a:latin typeface="Times New Roman" pitchFamily="18" charset="0"/>
              </a:rPr>
              <a:t>Modularity</a:t>
            </a:r>
            <a:endParaRPr lang="en-US" sz="3200" b="1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Three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-y’s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640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6172200" cy="4953000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pMOS</a:t>
            </a:r>
            <a:r>
              <a:rPr lang="en-US" sz="2400" dirty="0" smtClean="0"/>
              <a:t> transistor is opposite</a:t>
            </a:r>
          </a:p>
          <a:p>
            <a:pPr lvl="1" eaLnBrk="1" hangingPunct="1"/>
            <a:r>
              <a:rPr lang="en-US" sz="2000" dirty="0" smtClean="0"/>
              <a:t>ON when Gate = 0</a:t>
            </a:r>
          </a:p>
          <a:p>
            <a:pPr lvl="1" eaLnBrk="1" hangingPunct="1"/>
            <a:r>
              <a:rPr lang="en-US" sz="2000" dirty="0" smtClean="0"/>
              <a:t>OFF when Gate = 1</a:t>
            </a:r>
          </a:p>
        </p:txBody>
      </p:sp>
      <p:graphicFrame>
        <p:nvGraphicFramePr>
          <p:cNvPr id="10240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8096223"/>
              </p:ext>
            </p:extLst>
          </p:nvPr>
        </p:nvGraphicFramePr>
        <p:xfrm>
          <a:off x="2133600" y="2743200"/>
          <a:ext cx="4191000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VISIO" r:id="rId6" imgW="2006640" imgH="1708560" progId="Visio.Drawing.6">
                  <p:embed/>
                </p:oleObj>
              </mc:Choice>
              <mc:Fallback>
                <p:oleObj name="VISIO" r:id="rId6" imgW="2006640" imgH="1708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43200"/>
                        <a:ext cx="4191000" cy="356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pMOS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7063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30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8461037"/>
              </p:ext>
            </p:extLst>
          </p:nvPr>
        </p:nvGraphicFramePr>
        <p:xfrm>
          <a:off x="990600" y="1524000"/>
          <a:ext cx="77724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VISIO" r:id="rId6" imgW="3170632" imgH="1444111" progId="Visio.Drawing.6">
                  <p:embed/>
                </p:oleObj>
              </mc:Choice>
              <mc:Fallback>
                <p:oleObj name="VISIO" r:id="rId6" imgW="3170632" imgH="144411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7772400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315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4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nMOS</a:t>
            </a:r>
            <a:r>
              <a:rPr lang="en-US" b="1" dirty="0" smtClean="0"/>
              <a:t>: </a:t>
            </a:r>
            <a:r>
              <a:rPr lang="en-US" dirty="0" smtClean="0"/>
              <a:t>pass good 0’s, so connect source to GND</a:t>
            </a:r>
          </a:p>
          <a:p>
            <a:pPr eaLnBrk="1" hangingPunct="1"/>
            <a:r>
              <a:rPr lang="en-US" b="1" dirty="0" err="1" smtClean="0"/>
              <a:t>pMOS</a:t>
            </a:r>
            <a:r>
              <a:rPr lang="en-US" b="1" dirty="0" smtClean="0"/>
              <a:t>: </a:t>
            </a:r>
            <a:r>
              <a:rPr lang="en-US" dirty="0" smtClean="0"/>
              <a:t>pass good 1’s, so connect source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</a:p>
        </p:txBody>
      </p:sp>
      <p:graphicFrame>
        <p:nvGraphicFramePr>
          <p:cNvPr id="10445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75014747"/>
              </p:ext>
            </p:extLst>
          </p:nvPr>
        </p:nvGraphicFramePr>
        <p:xfrm>
          <a:off x="2540794" y="2971800"/>
          <a:ext cx="4062412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VISIO" r:id="rId7" imgW="1572768" imgH="1347216" progId="Visio.Drawing.6">
                  <p:embed/>
                </p:oleObj>
              </mc:Choice>
              <mc:Fallback>
                <p:oleObj name="VISIO" r:id="rId7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794" y="2971800"/>
                        <a:ext cx="4062412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1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771100"/>
              </p:ext>
            </p:extLst>
          </p:nvPr>
        </p:nvGraphicFramePr>
        <p:xfrm>
          <a:off x="4800600" y="12954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6" name="VISIO" r:id="rId8" imgW="771144" imgH="1010412" progId="Visio.Drawing.6">
                  <p:embed/>
                </p:oleObj>
              </mc:Choice>
              <mc:Fallback>
                <p:oleObj name="VISIO" r:id="rId8" imgW="771144" imgH="1010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89857757"/>
              </p:ext>
            </p:extLst>
          </p:nvPr>
        </p:nvGraphicFramePr>
        <p:xfrm>
          <a:off x="1895475" y="12192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7" name="VISIO" r:id="rId10" imgW="886968" imgH="1226820" progId="Visio.Drawing.6">
                  <p:embed/>
                </p:oleObj>
              </mc:Choice>
              <mc:Fallback>
                <p:oleObj name="VISIO" r:id="rId10" imgW="886968" imgH="12268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2192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35252331"/>
              </p:ext>
            </p:extLst>
          </p:nvPr>
        </p:nvGraphicFramePr>
        <p:xfrm>
          <a:off x="2667000" y="43434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400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8351012"/>
              </p:ext>
            </p:extLst>
          </p:nvPr>
        </p:nvGraphicFramePr>
        <p:xfrm>
          <a:off x="4800600" y="12954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0" name="VISIO" r:id="rId8" imgW="771144" imgH="1010412" progId="Visio.Drawing.6">
                  <p:embed/>
                </p:oleObj>
              </mc:Choice>
              <mc:Fallback>
                <p:oleObj name="VISIO" r:id="rId8" imgW="771144" imgH="1010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3207606"/>
              </p:ext>
            </p:extLst>
          </p:nvPr>
        </p:nvGraphicFramePr>
        <p:xfrm>
          <a:off x="1895475" y="12192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1" name="VISIO" r:id="rId10" imgW="886968" imgH="1226820" progId="Visio.Drawing.6">
                  <p:embed/>
                </p:oleObj>
              </mc:Choice>
              <mc:Fallback>
                <p:oleObj name="VISIO" r:id="rId10" imgW="886968" imgH="12268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2192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4673260"/>
              </p:ext>
            </p:extLst>
          </p:nvPr>
        </p:nvGraphicFramePr>
        <p:xfrm>
          <a:off x="2667000" y="43434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043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714958"/>
              </p:ext>
            </p:extLst>
          </p:nvPr>
        </p:nvGraphicFramePr>
        <p:xfrm>
          <a:off x="4419600" y="1370012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0012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3084006"/>
              </p:ext>
            </p:extLst>
          </p:nvPr>
        </p:nvGraphicFramePr>
        <p:xfrm>
          <a:off x="2147146" y="914400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7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6" y="914400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775458"/>
              </p:ext>
            </p:extLst>
          </p:nvPr>
        </p:nvGraphicFramePr>
        <p:xfrm>
          <a:off x="2362200" y="41148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827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4962151"/>
              </p:ext>
            </p:extLst>
          </p:nvPr>
        </p:nvGraphicFramePr>
        <p:xfrm>
          <a:off x="4419600" y="1370012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4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0012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25142185"/>
              </p:ext>
            </p:extLst>
          </p:nvPr>
        </p:nvGraphicFramePr>
        <p:xfrm>
          <a:off x="2147146" y="914400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5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6" y="914400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12883888"/>
              </p:ext>
            </p:extLst>
          </p:nvPr>
        </p:nvGraphicFramePr>
        <p:xfrm>
          <a:off x="2362200" y="41148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149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15291"/>
              </p:ext>
            </p:extLst>
          </p:nvPr>
        </p:nvGraphicFramePr>
        <p:xfrm>
          <a:off x="1905000" y="1295400"/>
          <a:ext cx="5380038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VISIO" r:id="rId6" imgW="1572768" imgH="1347216" progId="Visio.Drawing.6">
                  <p:embed/>
                </p:oleObj>
              </mc:Choice>
              <mc:Fallback>
                <p:oleObj name="VISIO" r:id="rId6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95400"/>
                        <a:ext cx="5380038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 Structure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5376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05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How do you build a three-input NOR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5901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2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0616798"/>
              </p:ext>
            </p:extLst>
          </p:nvPr>
        </p:nvGraphicFramePr>
        <p:xfrm>
          <a:off x="2045780" y="1447800"/>
          <a:ext cx="505244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VISIO" r:id="rId6" imgW="1256729" imgH="949394" progId="Visio.Drawing.6">
                  <p:embed/>
                </p:oleObj>
              </mc:Choice>
              <mc:Fallback>
                <p:oleObj name="VISIO" r:id="rId6" imgW="1256729" imgH="94939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780" y="1447800"/>
                        <a:ext cx="505244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NOR3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740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175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A system divided into modules and </a:t>
            </a:r>
            <a:r>
              <a:rPr lang="en-US" dirty="0" err="1">
                <a:latin typeface="Times New Roman" pitchFamily="18" charset="0"/>
              </a:rPr>
              <a:t>submodules</a:t>
            </a: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Having well-defined functions and interfaces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Encouraging uniformity, so modules can be easily reused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Three 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-y’s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2519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26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How do you build a two-input AND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CMOS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185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7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216771"/>
              </p:ext>
            </p:extLst>
          </p:nvPr>
        </p:nvGraphicFramePr>
        <p:xfrm>
          <a:off x="2207418" y="1905000"/>
          <a:ext cx="47291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VISIO" r:id="rId6" imgW="1228868" imgH="370950" progId="Visio.Drawing.6">
                  <p:embed/>
                </p:oleObj>
              </mc:Choice>
              <mc:Fallback>
                <p:oleObj name="VISIO" r:id="rId6" imgW="1228868" imgH="3709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418" y="1905000"/>
                        <a:ext cx="4729163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AND2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10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772400" cy="495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nMOS</a:t>
            </a:r>
            <a:r>
              <a:rPr lang="en-US" dirty="0" smtClean="0"/>
              <a:t> pass 1’s poorly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pass 0’s poorly</a:t>
            </a:r>
          </a:p>
          <a:p>
            <a:pPr eaLnBrk="1" hangingPunct="1"/>
            <a:r>
              <a:rPr lang="en-US" dirty="0" smtClean="0"/>
              <a:t>Transmission gate is a better switch</a:t>
            </a:r>
          </a:p>
          <a:p>
            <a:pPr lvl="1" eaLnBrk="1" hangingPunct="1"/>
            <a:r>
              <a:rPr lang="en-US" dirty="0" smtClean="0"/>
              <a:t>passes both 0 and 1 well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1, the switch is ON:</a:t>
            </a:r>
          </a:p>
          <a:p>
            <a:pPr lvl="1" eaLnBrk="1" hangingPunct="1"/>
            <a:r>
              <a:rPr lang="en-US" i="1" dirty="0" smtClean="0"/>
              <a:t>EN</a:t>
            </a:r>
            <a:r>
              <a:rPr lang="en-US" dirty="0" smtClean="0"/>
              <a:t> = 0 and </a:t>
            </a:r>
            <a:r>
              <a:rPr lang="en-US" i="1" dirty="0" smtClean="0"/>
              <a:t>A</a:t>
            </a:r>
            <a:r>
              <a:rPr lang="en-US" dirty="0" smtClean="0"/>
              <a:t> is connected to </a:t>
            </a:r>
            <a:r>
              <a:rPr lang="en-US" i="1" dirty="0" smtClean="0"/>
              <a:t>B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0, the switch is OFF:</a:t>
            </a:r>
          </a:p>
          <a:p>
            <a:pPr lvl="1" eaLnBrk="1" hangingPunct="1"/>
            <a:r>
              <a:rPr lang="en-US" i="1" dirty="0" smtClean="0"/>
              <a:t>A</a:t>
            </a:r>
            <a:r>
              <a:rPr lang="en-US" dirty="0" smtClean="0"/>
              <a:t> is not connected to </a:t>
            </a:r>
            <a:r>
              <a:rPr lang="en-US" i="1" dirty="0" smtClean="0"/>
              <a:t>B</a:t>
            </a:r>
          </a:p>
        </p:txBody>
      </p:sp>
      <p:graphicFrame>
        <p:nvGraphicFramePr>
          <p:cNvPr id="1146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7138988" y="1295400"/>
          <a:ext cx="200501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VISIO" r:id="rId6" imgW="543450" imgH="743427" progId="Visio.Drawing.6">
                  <p:embed/>
                </p:oleObj>
              </mc:Choice>
              <mc:Fallback>
                <p:oleObj name="VISIO" r:id="rId6" imgW="543450" imgH="7434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1295400"/>
                        <a:ext cx="200501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Transmission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5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6200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Replace pull-up network with </a:t>
            </a:r>
            <a:r>
              <a:rPr lang="en-US" i="1" dirty="0" smtClean="0"/>
              <a:t>weak</a:t>
            </a:r>
            <a:r>
              <a:rPr lang="en-US" dirty="0" smtClean="0"/>
              <a:t> </a:t>
            </a:r>
            <a:r>
              <a:rPr lang="en-US" dirty="0" err="1" smtClean="0"/>
              <a:t>pMOS</a:t>
            </a:r>
            <a:r>
              <a:rPr lang="en-US" dirty="0" smtClean="0"/>
              <a:t> transistor that is always on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transistor: pulls output HIGH </a:t>
            </a:r>
            <a:r>
              <a:rPr lang="en-US" i="1" dirty="0" smtClean="0"/>
              <a:t>only</a:t>
            </a:r>
            <a:r>
              <a:rPr lang="en-US" dirty="0" smtClean="0"/>
              <a:t> when </a:t>
            </a:r>
            <a:r>
              <a:rPr lang="en-US" dirty="0" err="1" smtClean="0"/>
              <a:t>nMOS</a:t>
            </a:r>
            <a:r>
              <a:rPr lang="en-US" dirty="0" smtClean="0"/>
              <a:t> network not pulling it LOW </a:t>
            </a:r>
          </a:p>
        </p:txBody>
      </p:sp>
      <p:graphicFrame>
        <p:nvGraphicFramePr>
          <p:cNvPr id="11571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0187850"/>
              </p:ext>
            </p:extLst>
          </p:nvPr>
        </p:nvGraphicFramePr>
        <p:xfrm>
          <a:off x="1981200" y="3429000"/>
          <a:ext cx="4067175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VISIO" r:id="rId6" imgW="1428845" imgH="1047209" progId="Visio.Drawing.6">
                  <p:embed/>
                </p:oleObj>
              </mc:Choice>
              <mc:Fallback>
                <p:oleObj name="VISIO" r:id="rId6" imgW="1428845" imgH="104720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4067175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7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6200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Pseudo-</a:t>
            </a:r>
            <a:r>
              <a:rPr lang="en-US" sz="3200" dirty="0" err="1" smtClean="0"/>
              <a:t>nMOS</a:t>
            </a:r>
            <a:r>
              <a:rPr lang="en-US" sz="3200" dirty="0" smtClean="0"/>
              <a:t> </a:t>
            </a:r>
            <a:r>
              <a:rPr lang="en-US" sz="3200" b="1" dirty="0" smtClean="0"/>
              <a:t>NOR4</a:t>
            </a:r>
            <a:r>
              <a:rPr lang="en-US" sz="3200" dirty="0" smtClean="0"/>
              <a:t> </a:t>
            </a:r>
          </a:p>
        </p:txBody>
      </p:sp>
      <p:graphicFrame>
        <p:nvGraphicFramePr>
          <p:cNvPr id="116742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99699953"/>
              </p:ext>
            </p:extLst>
          </p:nvPr>
        </p:nvGraphicFramePr>
        <p:xfrm>
          <a:off x="1676400" y="2209800"/>
          <a:ext cx="6248400" cy="283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6" name="VISIO" r:id="rId6" imgW="1428845" imgH="647255" progId="Visio.Drawing.6">
                  <p:embed/>
                </p:oleObj>
              </mc:Choice>
              <mc:Fallback>
                <p:oleObj name="VISIO" r:id="rId6" imgW="1428845" imgH="64725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6248400" cy="283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32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77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3962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Cofounded Intel in 1968 with Robert </a:t>
            </a:r>
            <a:r>
              <a:rPr lang="en-US" sz="3000" dirty="0" err="1">
                <a:latin typeface="Times New Roman" pitchFamily="18" charset="0"/>
              </a:rPr>
              <a:t>Noyce</a:t>
            </a:r>
            <a:r>
              <a:rPr lang="en-US" sz="3000" dirty="0">
                <a:latin typeface="Times New Roman" pitchFamily="18" charset="0"/>
              </a:rPr>
              <a:t>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Moore’s Law</a:t>
            </a:r>
            <a:r>
              <a:rPr lang="en-US" sz="3000" b="1" dirty="0" smtClean="0">
                <a:latin typeface="Times New Roman" pitchFamily="18" charset="0"/>
              </a:rPr>
              <a:t>:</a:t>
            </a:r>
            <a:r>
              <a:rPr lang="en-US" sz="3000" dirty="0" smtClean="0">
                <a:latin typeface="Times New Roman" pitchFamily="18" charset="0"/>
              </a:rPr>
              <a:t> </a:t>
            </a:r>
            <a:r>
              <a:rPr lang="en-US" sz="3000" dirty="0">
                <a:latin typeface="Times New Roman" pitchFamily="18" charset="0"/>
              </a:rPr>
              <a:t>number of transistors on a computer chip doubles every year (observed in 1965)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Since 1975, transistor counts have doubled every two years.</a:t>
            </a:r>
          </a:p>
        </p:txBody>
      </p:sp>
      <p:pic>
        <p:nvPicPr>
          <p:cNvPr id="11776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30162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Gordon Moore, 1929-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430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4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38200" y="1570037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i="1" dirty="0" smtClean="0"/>
              <a:t>“If the automobile had followed the same development cycle as the computer, a Rolls-Royce would today cost $100, get one million miles to the gallon, and explode once a year . . .” </a:t>
            </a:r>
          </a:p>
          <a:p>
            <a:pPr eaLnBrk="1" hangingPunct="1">
              <a:buFontTx/>
              <a:buNone/>
            </a:pPr>
            <a:r>
              <a:rPr lang="en-US" sz="2200" i="1" dirty="0" smtClean="0"/>
              <a:t>					– Robert </a:t>
            </a:r>
            <a:r>
              <a:rPr lang="en-US" sz="2200" i="1" dirty="0" err="1" smtClean="0"/>
              <a:t>Cringley</a:t>
            </a:r>
            <a:endParaRPr lang="en-US" sz="2200" dirty="0" smtClean="0"/>
          </a:p>
        </p:txBody>
      </p:sp>
      <p:pic>
        <p:nvPicPr>
          <p:cNvPr id="118790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93" y="1066800"/>
            <a:ext cx="653610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Moore’s Law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3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Power = Energy consumed per unit time</a:t>
            </a:r>
          </a:p>
          <a:p>
            <a:pPr lvl="1" eaLnBrk="1" hangingPunct="1"/>
            <a:r>
              <a:rPr lang="en-US" dirty="0" smtClean="0"/>
              <a:t>Dynamic power consumption</a:t>
            </a:r>
          </a:p>
          <a:p>
            <a:pPr lvl="1" eaLnBrk="1" hangingPunct="1"/>
            <a:r>
              <a:rPr lang="en-US" dirty="0" smtClean="0"/>
              <a:t>Static power consumption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0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90600" y="1219200"/>
            <a:ext cx="77724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Power to charge transistor gate capacitances</a:t>
            </a:r>
          </a:p>
          <a:p>
            <a:pPr lvl="1" eaLnBrk="1" hangingPunct="1"/>
            <a:r>
              <a:rPr lang="en-US" dirty="0" smtClean="0"/>
              <a:t>Energy required to charge a capacitance, </a:t>
            </a:r>
            <a:r>
              <a:rPr lang="en-US" i="1" dirty="0" smtClean="0"/>
              <a:t>C</a:t>
            </a:r>
            <a:r>
              <a:rPr lang="en-US" dirty="0" smtClean="0"/>
              <a:t>,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 is </a:t>
            </a:r>
            <a:r>
              <a:rPr lang="en-US" i="1" dirty="0" smtClean="0"/>
              <a:t>CV</a:t>
            </a:r>
            <a:r>
              <a:rPr lang="en-US" i="1" baseline="-25000" dirty="0" smtClean="0"/>
              <a:t>DD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 eaLnBrk="1" hangingPunct="1"/>
            <a:r>
              <a:rPr lang="en-US" dirty="0" smtClean="0"/>
              <a:t>Circuit running at frequency </a:t>
            </a:r>
            <a:r>
              <a:rPr lang="en-US" i="1" dirty="0" smtClean="0"/>
              <a:t>f</a:t>
            </a:r>
            <a:r>
              <a:rPr lang="en-US" dirty="0" smtClean="0"/>
              <a:t>: transistors switch (from 1 to 0 or vice versa) at that frequency</a:t>
            </a:r>
          </a:p>
          <a:p>
            <a:pPr lvl="1" eaLnBrk="1" hangingPunct="1"/>
            <a:r>
              <a:rPr lang="en-US" dirty="0" smtClean="0"/>
              <a:t>Capacitor is charged </a:t>
            </a:r>
            <a:r>
              <a:rPr lang="en-US" i="1" dirty="0" smtClean="0"/>
              <a:t>f</a:t>
            </a:r>
            <a:r>
              <a:rPr lang="en-US" dirty="0" smtClean="0"/>
              <a:t>/2 times per second (discharging from 1 to 0 is free)</a:t>
            </a:r>
          </a:p>
          <a:p>
            <a:pPr eaLnBrk="1" hangingPunct="1"/>
            <a:r>
              <a:rPr lang="en-US" dirty="0" smtClean="0"/>
              <a:t>Dynamic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                       </a:t>
            </a:r>
            <a:r>
              <a:rPr lang="en-US" b="1" i="1" dirty="0" err="1" smtClean="0">
                <a:solidFill>
                  <a:schemeClr val="accent2"/>
                </a:solidFill>
              </a:rPr>
              <a:t>P</a:t>
            </a:r>
            <a:r>
              <a:rPr lang="en-US" b="1" i="1" baseline="-25000" dirty="0" err="1" smtClean="0">
                <a:solidFill>
                  <a:schemeClr val="accent2"/>
                </a:solidFill>
              </a:rPr>
              <a:t>dynamic</a:t>
            </a:r>
            <a:r>
              <a:rPr lang="en-US" b="1" dirty="0" smtClean="0">
                <a:solidFill>
                  <a:schemeClr val="accent2"/>
                </a:solidFill>
              </a:rPr>
              <a:t> = ½</a:t>
            </a:r>
            <a:r>
              <a:rPr lang="en-US" b="1" i="1" dirty="0" smtClean="0">
                <a:solidFill>
                  <a:schemeClr val="accent2"/>
                </a:solidFill>
              </a:rPr>
              <a:t>CV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="1" baseline="30000" dirty="0" smtClean="0">
                <a:solidFill>
                  <a:schemeClr val="accent2"/>
                </a:solidFill>
              </a:rPr>
              <a:t>2</a:t>
            </a:r>
            <a:r>
              <a:rPr lang="en-US" b="1" i="1" dirty="0" smtClean="0">
                <a:solidFill>
                  <a:schemeClr val="accent2"/>
                </a:solidFill>
              </a:rPr>
              <a:t>f</a:t>
            </a:r>
          </a:p>
          <a:p>
            <a:pPr eaLnBrk="1" hangingPunct="1">
              <a:buFontTx/>
              <a:buNone/>
            </a:pPr>
            <a:endParaRPr lang="en-US" sz="2400" b="1" dirty="0" smtClean="0"/>
          </a:p>
        </p:txBody>
      </p:sp>
      <p:sp>
        <p:nvSpPr>
          <p:cNvPr id="1208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5791200"/>
            <a:ext cx="327660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Dynamic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80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Power consumed when no gates are switching</a:t>
            </a:r>
          </a:p>
          <a:p>
            <a:pPr eaLnBrk="1" hangingPunct="1"/>
            <a:r>
              <a:rPr lang="en-US" dirty="0" smtClean="0"/>
              <a:t>Caused by the </a:t>
            </a:r>
            <a:r>
              <a:rPr lang="en-US" i="1" dirty="0" smtClean="0"/>
              <a:t>quiescent supply current</a:t>
            </a:r>
            <a:r>
              <a:rPr lang="en-US" dirty="0" smtClean="0"/>
              <a:t>, </a:t>
            </a:r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/>
              <a:t> </a:t>
            </a:r>
            <a:r>
              <a:rPr lang="en-US" dirty="0" smtClean="0"/>
              <a:t>(also called the </a:t>
            </a:r>
            <a:r>
              <a:rPr lang="en-US" i="1" dirty="0" smtClean="0"/>
              <a:t>leakage current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S</a:t>
            </a:r>
            <a:r>
              <a:rPr lang="en-US" dirty="0" smtClean="0"/>
              <a:t>tatic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                           </a:t>
            </a:r>
            <a:r>
              <a:rPr lang="en-US" b="1" i="1" dirty="0" err="1" smtClean="0">
                <a:solidFill>
                  <a:schemeClr val="accent1"/>
                </a:solidFill>
              </a:rPr>
              <a:t>P</a:t>
            </a:r>
            <a:r>
              <a:rPr lang="en-US" b="1" i="1" baseline="-25000" dirty="0" err="1" smtClean="0">
                <a:solidFill>
                  <a:schemeClr val="accent1"/>
                </a:solidFill>
              </a:rPr>
              <a:t>static</a:t>
            </a:r>
            <a:r>
              <a:rPr lang="en-US" b="1" dirty="0" smtClean="0">
                <a:solidFill>
                  <a:schemeClr val="accent1"/>
                </a:solidFill>
              </a:rPr>
              <a:t> = </a:t>
            </a:r>
            <a:r>
              <a:rPr lang="en-US" b="1" i="1" dirty="0" smtClean="0">
                <a:solidFill>
                  <a:schemeClr val="accent1"/>
                </a:solidFill>
              </a:rPr>
              <a:t>I</a:t>
            </a:r>
            <a:r>
              <a:rPr lang="en-US" b="1" i="1" baseline="-25000" dirty="0" smtClean="0">
                <a:solidFill>
                  <a:schemeClr val="accent1"/>
                </a:solidFill>
              </a:rPr>
              <a:t>DD</a:t>
            </a:r>
            <a:r>
              <a:rPr lang="en-US" b="1" i="1" dirty="0" smtClean="0">
                <a:solidFill>
                  <a:schemeClr val="accent1"/>
                </a:solidFill>
              </a:rPr>
              <a:t>V</a:t>
            </a:r>
            <a:r>
              <a:rPr lang="en-US" b="1" i="1" baseline="-25000" dirty="0" smtClean="0">
                <a:solidFill>
                  <a:schemeClr val="accent1"/>
                </a:solidFill>
              </a:rPr>
              <a:t>DD</a:t>
            </a:r>
            <a:endParaRPr lang="en-US" b="1" i="1" dirty="0" smtClean="0">
              <a:solidFill>
                <a:schemeClr val="accent1"/>
              </a:solidFill>
            </a:endParaRPr>
          </a:p>
          <a:p>
            <a:pPr eaLnBrk="1" hangingPunct="1">
              <a:buFontTx/>
              <a:buNone/>
            </a:pP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12186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4191000"/>
            <a:ext cx="3048000" cy="609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Static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276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2711</Words>
  <Application>Microsoft Office PowerPoint</Application>
  <PresentationFormat>On-screen Show (4:3)</PresentationFormat>
  <Paragraphs>909</Paragraphs>
  <Slides>101</Slides>
  <Notes>100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Office Theme</vt:lpstr>
      <vt:lpstr>VISIO</vt:lpstr>
      <vt:lpstr>Microsoft Visio Drawing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sharris</cp:lastModifiedBy>
  <cp:revision>32</cp:revision>
  <dcterms:created xsi:type="dcterms:W3CDTF">2012-08-07T04:56:47Z</dcterms:created>
  <dcterms:modified xsi:type="dcterms:W3CDTF">2014-03-29T19:41:55Z</dcterms:modified>
</cp:coreProperties>
</file>